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276" r:id="rId3"/>
    <p:sldId id="277" r:id="rId4"/>
    <p:sldId id="424" r:id="rId5"/>
    <p:sldId id="278" r:id="rId6"/>
    <p:sldId id="351" r:id="rId7"/>
    <p:sldId id="356" r:id="rId8"/>
    <p:sldId id="350" r:id="rId9"/>
    <p:sldId id="352" r:id="rId10"/>
    <p:sldId id="373" r:id="rId11"/>
    <p:sldId id="349" r:id="rId12"/>
    <p:sldId id="366" r:id="rId13"/>
    <p:sldId id="353" r:id="rId14"/>
    <p:sldId id="372" r:id="rId15"/>
    <p:sldId id="359" r:id="rId16"/>
    <p:sldId id="362" r:id="rId17"/>
    <p:sldId id="363" r:id="rId18"/>
    <p:sldId id="360" r:id="rId19"/>
    <p:sldId id="388" r:id="rId20"/>
    <p:sldId id="390" r:id="rId21"/>
    <p:sldId id="391" r:id="rId22"/>
    <p:sldId id="393" r:id="rId23"/>
    <p:sldId id="402" r:id="rId24"/>
    <p:sldId id="404" r:id="rId25"/>
    <p:sldId id="394" r:id="rId26"/>
    <p:sldId id="397" r:id="rId27"/>
    <p:sldId id="395" r:id="rId28"/>
    <p:sldId id="396" r:id="rId29"/>
    <p:sldId id="398" r:id="rId30"/>
    <p:sldId id="403" r:id="rId31"/>
    <p:sldId id="400" r:id="rId32"/>
    <p:sldId id="401" r:id="rId33"/>
    <p:sldId id="407" r:id="rId34"/>
    <p:sldId id="405" r:id="rId35"/>
    <p:sldId id="406" r:id="rId36"/>
    <p:sldId id="408" r:id="rId37"/>
    <p:sldId id="409" r:id="rId38"/>
    <p:sldId id="410" r:id="rId39"/>
    <p:sldId id="411" r:id="rId40"/>
    <p:sldId id="412" r:id="rId41"/>
    <p:sldId id="413" r:id="rId42"/>
    <p:sldId id="389" r:id="rId43"/>
    <p:sldId id="384" r:id="rId44"/>
    <p:sldId id="415" r:id="rId45"/>
    <p:sldId id="383" r:id="rId46"/>
    <p:sldId id="414" r:id="rId47"/>
    <p:sldId id="416" r:id="rId48"/>
    <p:sldId id="417" r:id="rId49"/>
    <p:sldId id="425" r:id="rId50"/>
    <p:sldId id="375" r:id="rId51"/>
    <p:sldId id="376" r:id="rId52"/>
    <p:sldId id="392" r:id="rId53"/>
    <p:sldId id="377" r:id="rId54"/>
    <p:sldId id="387" r:id="rId55"/>
    <p:sldId id="420" r:id="rId56"/>
    <p:sldId id="422" r:id="rId57"/>
    <p:sldId id="418" r:id="rId58"/>
    <p:sldId id="419" r:id="rId59"/>
    <p:sldId id="369" r:id="rId60"/>
    <p:sldId id="370" r:id="rId61"/>
    <p:sldId id="386" r:id="rId62"/>
    <p:sldId id="423" r:id="rId63"/>
    <p:sldId id="421" r:id="rId6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7030A0"/>
    <a:srgbClr val="FF3399"/>
    <a:srgbClr val="FFE7FA"/>
    <a:srgbClr val="FFCBF5"/>
    <a:srgbClr val="C50E1F"/>
    <a:srgbClr val="FBC5CA"/>
    <a:srgbClr val="C50E20"/>
    <a:srgbClr val="00FF00"/>
    <a:srgbClr val="B2A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37" autoAdjust="0"/>
    <p:restoredTop sz="94660"/>
  </p:normalViewPr>
  <p:slideViewPr>
    <p:cSldViewPr snapToGrid="0">
      <p:cViewPr>
        <p:scale>
          <a:sx n="75" d="100"/>
          <a:sy n="75" d="100"/>
        </p:scale>
        <p:origin x="437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39813-50A8-4856-84F2-05D407533A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E2B208F-0AF3-4E26-A108-3AAFD403E20C}">
      <dgm:prSet phldrT="[Text]"/>
      <dgm:spPr/>
      <dgm:t>
        <a:bodyPr/>
        <a:lstStyle/>
        <a:p>
          <a:endParaRPr lang="de-DE"/>
        </a:p>
      </dgm:t>
    </dgm:pt>
    <dgm:pt modelId="{19657209-13A3-4D28-99B4-871A619A34D7}" type="parTrans" cxnId="{3F2598A5-75AB-497F-958F-78E505AD6E02}">
      <dgm:prSet/>
      <dgm:spPr/>
      <dgm:t>
        <a:bodyPr/>
        <a:lstStyle/>
        <a:p>
          <a:endParaRPr lang="de-DE"/>
        </a:p>
      </dgm:t>
    </dgm:pt>
    <dgm:pt modelId="{A55892FA-A579-42C3-9329-A93FB860B147}" type="sibTrans" cxnId="{3F2598A5-75AB-497F-958F-78E505AD6E02}">
      <dgm:prSet/>
      <dgm:spPr/>
      <dgm:t>
        <a:bodyPr/>
        <a:lstStyle/>
        <a:p>
          <a:endParaRPr lang="de-DE"/>
        </a:p>
      </dgm:t>
    </dgm:pt>
    <dgm:pt modelId="{9F7BC1DA-7466-43E7-BB20-423E1EB7CECA}">
      <dgm:prSet phldrT="[Text]"/>
      <dgm:spPr>
        <a:solidFill>
          <a:schemeClr val="tx2"/>
        </a:solidFill>
      </dgm:spPr>
      <dgm:t>
        <a:bodyPr/>
        <a:lstStyle/>
        <a:p>
          <a:r>
            <a:rPr lang="de-DE" smtClean="0"/>
            <a:t>Use available features</a:t>
          </a:r>
          <a:endParaRPr lang="de-DE"/>
        </a:p>
      </dgm:t>
    </dgm:pt>
    <dgm:pt modelId="{D5553D31-9B7F-4A60-89ED-055E0E33B91E}" type="parTrans" cxnId="{ADEF1B28-E90F-429F-936E-E840C260C8FA}">
      <dgm:prSet/>
      <dgm:spPr/>
      <dgm:t>
        <a:bodyPr/>
        <a:lstStyle/>
        <a:p>
          <a:endParaRPr lang="de-DE"/>
        </a:p>
      </dgm:t>
    </dgm:pt>
    <dgm:pt modelId="{93307C47-BEE7-45A8-815A-2D72BF88C48A}" type="sibTrans" cxnId="{ADEF1B28-E90F-429F-936E-E840C260C8FA}">
      <dgm:prSet/>
      <dgm:spPr/>
      <dgm:t>
        <a:bodyPr/>
        <a:lstStyle/>
        <a:p>
          <a:endParaRPr lang="de-DE"/>
        </a:p>
      </dgm:t>
    </dgm:pt>
    <dgm:pt modelId="{5A32564B-1E36-4B0C-9682-9A9C71D8FEEF}" type="pres">
      <dgm:prSet presAssocID="{72439813-50A8-4856-84F2-05D407533A08}" presName="Name0" presStyleCnt="0">
        <dgm:presLayoutVars>
          <dgm:dir/>
          <dgm:resizeHandles val="exact"/>
        </dgm:presLayoutVars>
      </dgm:prSet>
      <dgm:spPr/>
    </dgm:pt>
    <dgm:pt modelId="{806994C9-2840-4F5C-897C-8859339CA7F0}" type="pres">
      <dgm:prSet presAssocID="{0E2B208F-0AF3-4E26-A108-3AAFD403E20C}" presName="node" presStyleLbl="node1" presStyleIdx="0" presStyleCnt="2" custScaleX="196092" custScaleY="26330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321109-CC98-4CB9-9D64-F05F97178C24}" type="pres">
      <dgm:prSet presAssocID="{A55892FA-A579-42C3-9329-A93FB860B147}" presName="sibTrans" presStyleLbl="sibTrans2D1" presStyleIdx="0" presStyleCnt="1"/>
      <dgm:spPr/>
    </dgm:pt>
    <dgm:pt modelId="{1EE19638-3C78-42D5-82AC-380DD5006326}" type="pres">
      <dgm:prSet presAssocID="{A55892FA-A579-42C3-9329-A93FB860B147}" presName="connectorText" presStyleLbl="sibTrans2D1" presStyleIdx="0" presStyleCnt="1"/>
      <dgm:spPr/>
    </dgm:pt>
    <dgm:pt modelId="{CC3403D9-A3D0-4A6B-8D62-E7803D736C9F}" type="pres">
      <dgm:prSet presAssocID="{9F7BC1DA-7466-43E7-BB20-423E1EB7CECA}" presName="node" presStyleLbl="node1" presStyleIdx="1" presStyleCnt="2">
        <dgm:presLayoutVars>
          <dgm:bulletEnabled val="1"/>
        </dgm:presLayoutVars>
      </dgm:prSet>
      <dgm:spPr/>
    </dgm:pt>
  </dgm:ptLst>
  <dgm:cxnLst>
    <dgm:cxn modelId="{3F2598A5-75AB-497F-958F-78E505AD6E02}" srcId="{72439813-50A8-4856-84F2-05D407533A08}" destId="{0E2B208F-0AF3-4E26-A108-3AAFD403E20C}" srcOrd="0" destOrd="0" parTransId="{19657209-13A3-4D28-99B4-871A619A34D7}" sibTransId="{A55892FA-A579-42C3-9329-A93FB860B147}"/>
    <dgm:cxn modelId="{ADEF1B28-E90F-429F-936E-E840C260C8FA}" srcId="{72439813-50A8-4856-84F2-05D407533A08}" destId="{9F7BC1DA-7466-43E7-BB20-423E1EB7CECA}" srcOrd="1" destOrd="0" parTransId="{D5553D31-9B7F-4A60-89ED-055E0E33B91E}" sibTransId="{93307C47-BEE7-45A8-815A-2D72BF88C48A}"/>
    <dgm:cxn modelId="{F3325DE1-6B73-44DD-8060-B1E09B940A09}" type="presOf" srcId="{A55892FA-A579-42C3-9329-A93FB860B147}" destId="{AD321109-CC98-4CB9-9D64-F05F97178C24}" srcOrd="0" destOrd="0" presId="urn:microsoft.com/office/officeart/2005/8/layout/process1"/>
    <dgm:cxn modelId="{879CFD69-1B04-4E03-A878-A192B80EF16C}" type="presOf" srcId="{0E2B208F-0AF3-4E26-A108-3AAFD403E20C}" destId="{806994C9-2840-4F5C-897C-8859339CA7F0}" srcOrd="0" destOrd="0" presId="urn:microsoft.com/office/officeart/2005/8/layout/process1"/>
    <dgm:cxn modelId="{80671F69-6D41-4EA8-814F-4C6DEE830EC5}" type="presOf" srcId="{A55892FA-A579-42C3-9329-A93FB860B147}" destId="{1EE19638-3C78-42D5-82AC-380DD5006326}" srcOrd="1" destOrd="0" presId="urn:microsoft.com/office/officeart/2005/8/layout/process1"/>
    <dgm:cxn modelId="{0D0A5A88-5CC9-4C3E-A8DC-BBE0B75478AE}" type="presOf" srcId="{9F7BC1DA-7466-43E7-BB20-423E1EB7CECA}" destId="{CC3403D9-A3D0-4A6B-8D62-E7803D736C9F}" srcOrd="0" destOrd="0" presId="urn:microsoft.com/office/officeart/2005/8/layout/process1"/>
    <dgm:cxn modelId="{13D6941F-4FB4-46ED-A9D8-4ACC210FF1E8}" type="presOf" srcId="{72439813-50A8-4856-84F2-05D407533A08}" destId="{5A32564B-1E36-4B0C-9682-9A9C71D8FEEF}" srcOrd="0" destOrd="0" presId="urn:microsoft.com/office/officeart/2005/8/layout/process1"/>
    <dgm:cxn modelId="{A3B1350F-E8BA-4A58-A88E-C984120D9982}" type="presParOf" srcId="{5A32564B-1E36-4B0C-9682-9A9C71D8FEEF}" destId="{806994C9-2840-4F5C-897C-8859339CA7F0}" srcOrd="0" destOrd="0" presId="urn:microsoft.com/office/officeart/2005/8/layout/process1"/>
    <dgm:cxn modelId="{9D4B694F-EF62-4448-8DF2-C6F45E16CBEB}" type="presParOf" srcId="{5A32564B-1E36-4B0C-9682-9A9C71D8FEEF}" destId="{AD321109-CC98-4CB9-9D64-F05F97178C24}" srcOrd="1" destOrd="0" presId="urn:microsoft.com/office/officeart/2005/8/layout/process1"/>
    <dgm:cxn modelId="{541CFE87-3087-4C05-9B41-6EE1592DBF03}" type="presParOf" srcId="{AD321109-CC98-4CB9-9D64-F05F97178C24}" destId="{1EE19638-3C78-42D5-82AC-380DD5006326}" srcOrd="0" destOrd="0" presId="urn:microsoft.com/office/officeart/2005/8/layout/process1"/>
    <dgm:cxn modelId="{C537FC16-00F9-4BBB-AD2D-7E28D2A41B2C}" type="presParOf" srcId="{5A32564B-1E36-4B0C-9682-9A9C71D8FEEF}" destId="{CC3403D9-A3D0-4A6B-8D62-E7803D736C9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439813-50A8-4856-84F2-05D407533A08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0E2B208F-0AF3-4E26-A108-3AAFD403E20C}">
      <dgm:prSet phldrT="[Text]" custT="1"/>
      <dgm:spPr/>
      <dgm:t>
        <a:bodyPr/>
        <a:lstStyle/>
        <a:p>
          <a:r>
            <a:rPr lang="de-DE" sz="1400" smtClean="0"/>
            <a:t>Collect 10000 links from Google</a:t>
          </a:r>
          <a:endParaRPr lang="de-DE" sz="1400"/>
        </a:p>
      </dgm:t>
    </dgm:pt>
    <dgm:pt modelId="{19657209-13A3-4D28-99B4-871A619A34D7}" type="parTrans" cxnId="{3F2598A5-75AB-497F-958F-78E505AD6E02}">
      <dgm:prSet/>
      <dgm:spPr/>
      <dgm:t>
        <a:bodyPr/>
        <a:lstStyle/>
        <a:p>
          <a:endParaRPr lang="de-DE" sz="1400"/>
        </a:p>
      </dgm:t>
    </dgm:pt>
    <dgm:pt modelId="{A55892FA-A579-42C3-9329-A93FB860B147}" type="sibTrans" cxnId="{3F2598A5-75AB-497F-958F-78E505AD6E02}">
      <dgm:prSet custT="1"/>
      <dgm:spPr/>
      <dgm:t>
        <a:bodyPr/>
        <a:lstStyle/>
        <a:p>
          <a:endParaRPr lang="de-DE" sz="1100"/>
        </a:p>
      </dgm:t>
    </dgm:pt>
    <dgm:pt modelId="{9F7BC1DA-7466-43E7-BB20-423E1EB7CECA}">
      <dgm:prSet phldrT="[Text]" custT="1"/>
      <dgm:spPr/>
      <dgm:t>
        <a:bodyPr/>
        <a:lstStyle/>
        <a:p>
          <a:r>
            <a:rPr lang="de-DE" sz="1400" smtClean="0"/>
            <a:t>Collect 10000 websites</a:t>
          </a:r>
          <a:endParaRPr lang="de-DE" sz="1400"/>
        </a:p>
      </dgm:t>
    </dgm:pt>
    <dgm:pt modelId="{D5553D31-9B7F-4A60-89ED-055E0E33B91E}" type="parTrans" cxnId="{ADEF1B28-E90F-429F-936E-E840C260C8FA}">
      <dgm:prSet/>
      <dgm:spPr/>
      <dgm:t>
        <a:bodyPr/>
        <a:lstStyle/>
        <a:p>
          <a:endParaRPr lang="de-DE" sz="1400"/>
        </a:p>
      </dgm:t>
    </dgm:pt>
    <dgm:pt modelId="{93307C47-BEE7-45A8-815A-2D72BF88C48A}" type="sibTrans" cxnId="{ADEF1B28-E90F-429F-936E-E840C260C8FA}">
      <dgm:prSet custT="1"/>
      <dgm:spPr/>
      <dgm:t>
        <a:bodyPr/>
        <a:lstStyle/>
        <a:p>
          <a:endParaRPr lang="de-DE" sz="1100"/>
        </a:p>
      </dgm:t>
    </dgm:pt>
    <dgm:pt modelId="{BBFBAD28-3396-4A5F-8D6B-6AB0AE1CFEA1}">
      <dgm:prSet phldrT="[Text]" custT="1"/>
      <dgm:spPr/>
      <dgm:t>
        <a:bodyPr/>
        <a:lstStyle/>
        <a:p>
          <a:r>
            <a:rPr lang="de-DE" sz="1400" smtClean="0"/>
            <a:t>Analyze 10000 websites</a:t>
          </a:r>
          <a:endParaRPr lang="de-DE" sz="1400"/>
        </a:p>
      </dgm:t>
    </dgm:pt>
    <dgm:pt modelId="{90705710-8FCD-4D98-A96A-12CC113CCB5F}" type="parTrans" cxnId="{DC492EC3-71C7-4408-ACB6-15D8D903B7BB}">
      <dgm:prSet/>
      <dgm:spPr/>
      <dgm:t>
        <a:bodyPr/>
        <a:lstStyle/>
        <a:p>
          <a:endParaRPr lang="de-DE" sz="1400"/>
        </a:p>
      </dgm:t>
    </dgm:pt>
    <dgm:pt modelId="{47C8D4C5-7DB9-4173-9D4F-9EA33FB7937B}" type="sibTrans" cxnId="{DC492EC3-71C7-4408-ACB6-15D8D903B7BB}">
      <dgm:prSet/>
      <dgm:spPr/>
      <dgm:t>
        <a:bodyPr/>
        <a:lstStyle/>
        <a:p>
          <a:endParaRPr lang="de-DE" sz="1400"/>
        </a:p>
      </dgm:t>
    </dgm:pt>
    <dgm:pt modelId="{5A32564B-1E36-4B0C-9682-9A9C71D8FEEF}" type="pres">
      <dgm:prSet presAssocID="{72439813-50A8-4856-84F2-05D407533A08}" presName="Name0" presStyleCnt="0">
        <dgm:presLayoutVars>
          <dgm:dir/>
          <dgm:resizeHandles val="exact"/>
        </dgm:presLayoutVars>
      </dgm:prSet>
      <dgm:spPr/>
    </dgm:pt>
    <dgm:pt modelId="{806994C9-2840-4F5C-897C-8859339CA7F0}" type="pres">
      <dgm:prSet presAssocID="{0E2B208F-0AF3-4E26-A108-3AAFD403E20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321109-CC98-4CB9-9D64-F05F97178C24}" type="pres">
      <dgm:prSet presAssocID="{A55892FA-A579-42C3-9329-A93FB860B147}" presName="sibTrans" presStyleLbl="sibTrans2D1" presStyleIdx="0" presStyleCnt="2"/>
      <dgm:spPr/>
    </dgm:pt>
    <dgm:pt modelId="{1EE19638-3C78-42D5-82AC-380DD5006326}" type="pres">
      <dgm:prSet presAssocID="{A55892FA-A579-42C3-9329-A93FB860B147}" presName="connectorText" presStyleLbl="sibTrans2D1" presStyleIdx="0" presStyleCnt="2"/>
      <dgm:spPr/>
    </dgm:pt>
    <dgm:pt modelId="{CC3403D9-A3D0-4A6B-8D62-E7803D736C9F}" type="pres">
      <dgm:prSet presAssocID="{9F7BC1DA-7466-43E7-BB20-423E1EB7CECA}" presName="node" presStyleLbl="node1" presStyleIdx="1" presStyleCnt="3">
        <dgm:presLayoutVars>
          <dgm:bulletEnabled val="1"/>
        </dgm:presLayoutVars>
      </dgm:prSet>
      <dgm:spPr/>
    </dgm:pt>
    <dgm:pt modelId="{E7967577-DA74-4B3D-B28C-F80790F82CD2}" type="pres">
      <dgm:prSet presAssocID="{93307C47-BEE7-45A8-815A-2D72BF88C48A}" presName="sibTrans" presStyleLbl="sibTrans2D1" presStyleIdx="1" presStyleCnt="2"/>
      <dgm:spPr/>
    </dgm:pt>
    <dgm:pt modelId="{523E0C14-2651-4E50-8F4D-70BEF30269F6}" type="pres">
      <dgm:prSet presAssocID="{93307C47-BEE7-45A8-815A-2D72BF88C48A}" presName="connectorText" presStyleLbl="sibTrans2D1" presStyleIdx="1" presStyleCnt="2"/>
      <dgm:spPr/>
    </dgm:pt>
    <dgm:pt modelId="{E629C7F8-6FC2-49AE-B9A3-FBB3157D208E}" type="pres">
      <dgm:prSet presAssocID="{BBFBAD28-3396-4A5F-8D6B-6AB0AE1CFEA1}" presName="node" presStyleLbl="node1" presStyleIdx="2" presStyleCnt="3">
        <dgm:presLayoutVars>
          <dgm:bulletEnabled val="1"/>
        </dgm:presLayoutVars>
      </dgm:prSet>
      <dgm:spPr/>
    </dgm:pt>
  </dgm:ptLst>
  <dgm:cxnLst>
    <dgm:cxn modelId="{879CFD69-1B04-4E03-A878-A192B80EF16C}" type="presOf" srcId="{0E2B208F-0AF3-4E26-A108-3AAFD403E20C}" destId="{806994C9-2840-4F5C-897C-8859339CA7F0}" srcOrd="0" destOrd="0" presId="urn:microsoft.com/office/officeart/2005/8/layout/process1"/>
    <dgm:cxn modelId="{13D6941F-4FB4-46ED-A9D8-4ACC210FF1E8}" type="presOf" srcId="{72439813-50A8-4856-84F2-05D407533A08}" destId="{5A32564B-1E36-4B0C-9682-9A9C71D8FEEF}" srcOrd="0" destOrd="0" presId="urn:microsoft.com/office/officeart/2005/8/layout/process1"/>
    <dgm:cxn modelId="{DC492EC3-71C7-4408-ACB6-15D8D903B7BB}" srcId="{72439813-50A8-4856-84F2-05D407533A08}" destId="{BBFBAD28-3396-4A5F-8D6B-6AB0AE1CFEA1}" srcOrd="2" destOrd="0" parTransId="{90705710-8FCD-4D98-A96A-12CC113CCB5F}" sibTransId="{47C8D4C5-7DB9-4173-9D4F-9EA33FB7937B}"/>
    <dgm:cxn modelId="{F3325DE1-6B73-44DD-8060-B1E09B940A09}" type="presOf" srcId="{A55892FA-A579-42C3-9329-A93FB860B147}" destId="{AD321109-CC98-4CB9-9D64-F05F97178C24}" srcOrd="0" destOrd="0" presId="urn:microsoft.com/office/officeart/2005/8/layout/process1"/>
    <dgm:cxn modelId="{0D0A5A88-5CC9-4C3E-A8DC-BBE0B75478AE}" type="presOf" srcId="{9F7BC1DA-7466-43E7-BB20-423E1EB7CECA}" destId="{CC3403D9-A3D0-4A6B-8D62-E7803D736C9F}" srcOrd="0" destOrd="0" presId="urn:microsoft.com/office/officeart/2005/8/layout/process1"/>
    <dgm:cxn modelId="{3F2598A5-75AB-497F-958F-78E505AD6E02}" srcId="{72439813-50A8-4856-84F2-05D407533A08}" destId="{0E2B208F-0AF3-4E26-A108-3AAFD403E20C}" srcOrd="0" destOrd="0" parTransId="{19657209-13A3-4D28-99B4-871A619A34D7}" sibTransId="{A55892FA-A579-42C3-9329-A93FB860B147}"/>
    <dgm:cxn modelId="{EAB30068-A719-4221-83FF-C00867C39AA7}" type="presOf" srcId="{93307C47-BEE7-45A8-815A-2D72BF88C48A}" destId="{523E0C14-2651-4E50-8F4D-70BEF30269F6}" srcOrd="1" destOrd="0" presId="urn:microsoft.com/office/officeart/2005/8/layout/process1"/>
    <dgm:cxn modelId="{CD10C1DF-82F9-491B-9ED7-0B08EFE55481}" type="presOf" srcId="{BBFBAD28-3396-4A5F-8D6B-6AB0AE1CFEA1}" destId="{E629C7F8-6FC2-49AE-B9A3-FBB3157D208E}" srcOrd="0" destOrd="0" presId="urn:microsoft.com/office/officeart/2005/8/layout/process1"/>
    <dgm:cxn modelId="{ADEF1B28-E90F-429F-936E-E840C260C8FA}" srcId="{72439813-50A8-4856-84F2-05D407533A08}" destId="{9F7BC1DA-7466-43E7-BB20-423E1EB7CECA}" srcOrd="1" destOrd="0" parTransId="{D5553D31-9B7F-4A60-89ED-055E0E33B91E}" sibTransId="{93307C47-BEE7-45A8-815A-2D72BF88C48A}"/>
    <dgm:cxn modelId="{80671F69-6D41-4EA8-814F-4C6DEE830EC5}" type="presOf" srcId="{A55892FA-A579-42C3-9329-A93FB860B147}" destId="{1EE19638-3C78-42D5-82AC-380DD5006326}" srcOrd="1" destOrd="0" presId="urn:microsoft.com/office/officeart/2005/8/layout/process1"/>
    <dgm:cxn modelId="{13C33923-3A24-4FC3-82CC-00973DBC6EF0}" type="presOf" srcId="{93307C47-BEE7-45A8-815A-2D72BF88C48A}" destId="{E7967577-DA74-4B3D-B28C-F80790F82CD2}" srcOrd="0" destOrd="0" presId="urn:microsoft.com/office/officeart/2005/8/layout/process1"/>
    <dgm:cxn modelId="{A3B1350F-E8BA-4A58-A88E-C984120D9982}" type="presParOf" srcId="{5A32564B-1E36-4B0C-9682-9A9C71D8FEEF}" destId="{806994C9-2840-4F5C-897C-8859339CA7F0}" srcOrd="0" destOrd="0" presId="urn:microsoft.com/office/officeart/2005/8/layout/process1"/>
    <dgm:cxn modelId="{9D4B694F-EF62-4448-8DF2-C6F45E16CBEB}" type="presParOf" srcId="{5A32564B-1E36-4B0C-9682-9A9C71D8FEEF}" destId="{AD321109-CC98-4CB9-9D64-F05F97178C24}" srcOrd="1" destOrd="0" presId="urn:microsoft.com/office/officeart/2005/8/layout/process1"/>
    <dgm:cxn modelId="{541CFE87-3087-4C05-9B41-6EE1592DBF03}" type="presParOf" srcId="{AD321109-CC98-4CB9-9D64-F05F97178C24}" destId="{1EE19638-3C78-42D5-82AC-380DD5006326}" srcOrd="0" destOrd="0" presId="urn:microsoft.com/office/officeart/2005/8/layout/process1"/>
    <dgm:cxn modelId="{C537FC16-00F9-4BBB-AD2D-7E28D2A41B2C}" type="presParOf" srcId="{5A32564B-1E36-4B0C-9682-9A9C71D8FEEF}" destId="{CC3403D9-A3D0-4A6B-8D62-E7803D736C9F}" srcOrd="2" destOrd="0" presId="urn:microsoft.com/office/officeart/2005/8/layout/process1"/>
    <dgm:cxn modelId="{07EE613D-D073-4F21-821F-A9F8FCD44C3E}" type="presParOf" srcId="{5A32564B-1E36-4B0C-9682-9A9C71D8FEEF}" destId="{E7967577-DA74-4B3D-B28C-F80790F82CD2}" srcOrd="3" destOrd="0" presId="urn:microsoft.com/office/officeart/2005/8/layout/process1"/>
    <dgm:cxn modelId="{6C28ADD0-39F3-4478-89BA-E24334453039}" type="presParOf" srcId="{E7967577-DA74-4B3D-B28C-F80790F82CD2}" destId="{523E0C14-2651-4E50-8F4D-70BEF30269F6}" srcOrd="0" destOrd="0" presId="urn:microsoft.com/office/officeart/2005/8/layout/process1"/>
    <dgm:cxn modelId="{549FE7BE-8028-475E-BEF2-BD451E96512F}" type="presParOf" srcId="{5A32564B-1E36-4B0C-9682-9A9C71D8FEEF}" destId="{E629C7F8-6FC2-49AE-B9A3-FBB3157D20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37CAFD-890B-4E25-8433-31FF802D1EDC}" type="doc">
      <dgm:prSet loTypeId="urn:microsoft.com/office/officeart/2005/8/layout/cycle2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5CD47026-6E07-4E69-95FE-2FDCFFA3151A}">
      <dgm:prSet phldrT="[Text]"/>
      <dgm:spPr/>
      <dgm:t>
        <a:bodyPr/>
        <a:lstStyle/>
        <a:p>
          <a:r>
            <a:rPr lang="de-DE" smtClean="0"/>
            <a:t>Collect next n websites</a:t>
          </a:r>
          <a:endParaRPr lang="de-DE"/>
        </a:p>
      </dgm:t>
    </dgm:pt>
    <dgm:pt modelId="{686AA9E8-69DA-4412-A162-1C12A2E44188}" type="parTrans" cxnId="{B20739A2-329E-4A06-8CBA-B90AA32B92E9}">
      <dgm:prSet/>
      <dgm:spPr/>
      <dgm:t>
        <a:bodyPr/>
        <a:lstStyle/>
        <a:p>
          <a:endParaRPr lang="de-DE"/>
        </a:p>
      </dgm:t>
    </dgm:pt>
    <dgm:pt modelId="{4952B69B-F5A3-4D32-8035-845D4D9E51D9}" type="sibTrans" cxnId="{B20739A2-329E-4A06-8CBA-B90AA32B92E9}">
      <dgm:prSet/>
      <dgm:spPr/>
      <dgm:t>
        <a:bodyPr/>
        <a:lstStyle/>
        <a:p>
          <a:endParaRPr lang="de-DE"/>
        </a:p>
      </dgm:t>
    </dgm:pt>
    <dgm:pt modelId="{642BD8FF-3CCE-4D3B-8F39-213B9EE91AC0}">
      <dgm:prSet phldrT="[Text]"/>
      <dgm:spPr/>
      <dgm:t>
        <a:bodyPr/>
        <a:lstStyle/>
        <a:p>
          <a:r>
            <a:rPr lang="de-DE" smtClean="0"/>
            <a:t>Calculate features for n websites</a:t>
          </a:r>
          <a:endParaRPr lang="de-DE"/>
        </a:p>
      </dgm:t>
    </dgm:pt>
    <dgm:pt modelId="{09E84F3D-7464-4193-B84E-B8842B1EADB2}" type="parTrans" cxnId="{93D56A31-4300-497F-916D-4F4E95EB95B1}">
      <dgm:prSet/>
      <dgm:spPr/>
      <dgm:t>
        <a:bodyPr/>
        <a:lstStyle/>
        <a:p>
          <a:endParaRPr lang="de-DE"/>
        </a:p>
      </dgm:t>
    </dgm:pt>
    <dgm:pt modelId="{9CF4F2BC-532C-43C2-8667-C129D6BA83E1}" type="sibTrans" cxnId="{93D56A31-4300-497F-916D-4F4E95EB95B1}">
      <dgm:prSet/>
      <dgm:spPr/>
      <dgm:t>
        <a:bodyPr/>
        <a:lstStyle/>
        <a:p>
          <a:endParaRPr lang="de-DE"/>
        </a:p>
      </dgm:t>
    </dgm:pt>
    <dgm:pt modelId="{0A51D1DC-6B3A-47D4-8ECB-4C63E0885950}">
      <dgm:prSet phldrT="[Text]"/>
      <dgm:spPr/>
      <dgm:t>
        <a:bodyPr/>
        <a:lstStyle/>
        <a:p>
          <a:r>
            <a:rPr lang="de-DE" smtClean="0"/>
            <a:t>Collect next n links from Google</a:t>
          </a:r>
          <a:endParaRPr lang="de-DE"/>
        </a:p>
      </dgm:t>
    </dgm:pt>
    <dgm:pt modelId="{6659EE1B-A1B3-4ADA-BC24-D97467F886AB}" type="parTrans" cxnId="{75A27461-A3E2-4732-9E95-708B07A99027}">
      <dgm:prSet/>
      <dgm:spPr/>
      <dgm:t>
        <a:bodyPr/>
        <a:lstStyle/>
        <a:p>
          <a:endParaRPr lang="de-DE"/>
        </a:p>
      </dgm:t>
    </dgm:pt>
    <dgm:pt modelId="{C557AB1F-6C43-4D92-ABB4-7D107BB36C8E}" type="sibTrans" cxnId="{75A27461-A3E2-4732-9E95-708B07A99027}">
      <dgm:prSet/>
      <dgm:spPr/>
      <dgm:t>
        <a:bodyPr/>
        <a:lstStyle/>
        <a:p>
          <a:endParaRPr lang="de-DE"/>
        </a:p>
      </dgm:t>
    </dgm:pt>
    <dgm:pt modelId="{80F2D2F2-6776-458F-9611-F3F8CA530FF1}" type="pres">
      <dgm:prSet presAssocID="{5C37CAFD-890B-4E25-8433-31FF802D1EDC}" presName="cycle" presStyleCnt="0">
        <dgm:presLayoutVars>
          <dgm:dir/>
          <dgm:resizeHandles val="exact"/>
        </dgm:presLayoutVars>
      </dgm:prSet>
      <dgm:spPr/>
    </dgm:pt>
    <dgm:pt modelId="{E3B2E3E1-87C6-4D58-85E2-A723A9529CA0}" type="pres">
      <dgm:prSet presAssocID="{5CD47026-6E07-4E69-95FE-2FDCFFA3151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29661B9-EC28-44C0-A3A0-F0EA633B47AD}" type="pres">
      <dgm:prSet presAssocID="{4952B69B-F5A3-4D32-8035-845D4D9E51D9}" presName="sibTrans" presStyleLbl="sibTrans2D1" presStyleIdx="0" presStyleCnt="3"/>
      <dgm:spPr/>
    </dgm:pt>
    <dgm:pt modelId="{092E2EB7-EBBB-4109-9C2A-49A9567F1BD5}" type="pres">
      <dgm:prSet presAssocID="{4952B69B-F5A3-4D32-8035-845D4D9E51D9}" presName="connectorText" presStyleLbl="sibTrans2D1" presStyleIdx="0" presStyleCnt="3"/>
      <dgm:spPr/>
    </dgm:pt>
    <dgm:pt modelId="{4C95178A-CA26-4CB6-ADE3-B37AE4961A01}" type="pres">
      <dgm:prSet presAssocID="{642BD8FF-3CCE-4D3B-8F39-213B9EE91AC0}" presName="node" presStyleLbl="node1" presStyleIdx="1" presStyleCnt="3">
        <dgm:presLayoutVars>
          <dgm:bulletEnabled val="1"/>
        </dgm:presLayoutVars>
      </dgm:prSet>
      <dgm:spPr/>
    </dgm:pt>
    <dgm:pt modelId="{79A8CAAC-9738-4494-B83F-B14ECDB77981}" type="pres">
      <dgm:prSet presAssocID="{9CF4F2BC-532C-43C2-8667-C129D6BA83E1}" presName="sibTrans" presStyleLbl="sibTrans2D1" presStyleIdx="1" presStyleCnt="3"/>
      <dgm:spPr/>
    </dgm:pt>
    <dgm:pt modelId="{C57414A0-F03C-4209-A7C5-DBCC6811A4F6}" type="pres">
      <dgm:prSet presAssocID="{9CF4F2BC-532C-43C2-8667-C129D6BA83E1}" presName="connectorText" presStyleLbl="sibTrans2D1" presStyleIdx="1" presStyleCnt="3"/>
      <dgm:spPr/>
    </dgm:pt>
    <dgm:pt modelId="{9BD821C2-0FEC-4BD1-8E5C-E0C63ED60526}" type="pres">
      <dgm:prSet presAssocID="{0A51D1DC-6B3A-47D4-8ECB-4C63E0885950}" presName="node" presStyleLbl="node1" presStyleIdx="2" presStyleCnt="3">
        <dgm:presLayoutVars>
          <dgm:bulletEnabled val="1"/>
        </dgm:presLayoutVars>
      </dgm:prSet>
      <dgm:spPr/>
    </dgm:pt>
    <dgm:pt modelId="{2EEBC981-D66E-4E00-8E4C-FD1BA0D10EEC}" type="pres">
      <dgm:prSet presAssocID="{C557AB1F-6C43-4D92-ABB4-7D107BB36C8E}" presName="sibTrans" presStyleLbl="sibTrans2D1" presStyleIdx="2" presStyleCnt="3"/>
      <dgm:spPr/>
    </dgm:pt>
    <dgm:pt modelId="{FBCF0FE6-B1C6-472E-94D5-C7AD07279CBF}" type="pres">
      <dgm:prSet presAssocID="{C557AB1F-6C43-4D92-ABB4-7D107BB36C8E}" presName="connectorText" presStyleLbl="sibTrans2D1" presStyleIdx="2" presStyleCnt="3"/>
      <dgm:spPr/>
    </dgm:pt>
  </dgm:ptLst>
  <dgm:cxnLst>
    <dgm:cxn modelId="{3C34AA0C-1793-4219-9A1A-E980C0A1F04A}" type="presOf" srcId="{9CF4F2BC-532C-43C2-8667-C129D6BA83E1}" destId="{79A8CAAC-9738-4494-B83F-B14ECDB77981}" srcOrd="0" destOrd="0" presId="urn:microsoft.com/office/officeart/2005/8/layout/cycle2"/>
    <dgm:cxn modelId="{FD2F6266-F632-4976-B7CA-D26933F45295}" type="presOf" srcId="{9CF4F2BC-532C-43C2-8667-C129D6BA83E1}" destId="{C57414A0-F03C-4209-A7C5-DBCC6811A4F6}" srcOrd="1" destOrd="0" presId="urn:microsoft.com/office/officeart/2005/8/layout/cycle2"/>
    <dgm:cxn modelId="{75A27461-A3E2-4732-9E95-708B07A99027}" srcId="{5C37CAFD-890B-4E25-8433-31FF802D1EDC}" destId="{0A51D1DC-6B3A-47D4-8ECB-4C63E0885950}" srcOrd="2" destOrd="0" parTransId="{6659EE1B-A1B3-4ADA-BC24-D97467F886AB}" sibTransId="{C557AB1F-6C43-4D92-ABB4-7D107BB36C8E}"/>
    <dgm:cxn modelId="{7740B3FA-1775-4447-8B04-0C8A1AE59158}" type="presOf" srcId="{5CD47026-6E07-4E69-95FE-2FDCFFA3151A}" destId="{E3B2E3E1-87C6-4D58-85E2-A723A9529CA0}" srcOrd="0" destOrd="0" presId="urn:microsoft.com/office/officeart/2005/8/layout/cycle2"/>
    <dgm:cxn modelId="{8FA5A6E7-2D83-41F8-A1EC-905F2AC05E42}" type="presOf" srcId="{C557AB1F-6C43-4D92-ABB4-7D107BB36C8E}" destId="{2EEBC981-D66E-4E00-8E4C-FD1BA0D10EEC}" srcOrd="0" destOrd="0" presId="urn:microsoft.com/office/officeart/2005/8/layout/cycle2"/>
    <dgm:cxn modelId="{A89117EC-A3B5-4941-AE9C-D87E4F27C9DB}" type="presOf" srcId="{4952B69B-F5A3-4D32-8035-845D4D9E51D9}" destId="{092E2EB7-EBBB-4109-9C2A-49A9567F1BD5}" srcOrd="1" destOrd="0" presId="urn:microsoft.com/office/officeart/2005/8/layout/cycle2"/>
    <dgm:cxn modelId="{B20739A2-329E-4A06-8CBA-B90AA32B92E9}" srcId="{5C37CAFD-890B-4E25-8433-31FF802D1EDC}" destId="{5CD47026-6E07-4E69-95FE-2FDCFFA3151A}" srcOrd="0" destOrd="0" parTransId="{686AA9E8-69DA-4412-A162-1C12A2E44188}" sibTransId="{4952B69B-F5A3-4D32-8035-845D4D9E51D9}"/>
    <dgm:cxn modelId="{93D56A31-4300-497F-916D-4F4E95EB95B1}" srcId="{5C37CAFD-890B-4E25-8433-31FF802D1EDC}" destId="{642BD8FF-3CCE-4D3B-8F39-213B9EE91AC0}" srcOrd="1" destOrd="0" parTransId="{09E84F3D-7464-4193-B84E-B8842B1EADB2}" sibTransId="{9CF4F2BC-532C-43C2-8667-C129D6BA83E1}"/>
    <dgm:cxn modelId="{99416B8B-E297-452D-A51A-090A2DBD3745}" type="presOf" srcId="{642BD8FF-3CCE-4D3B-8F39-213B9EE91AC0}" destId="{4C95178A-CA26-4CB6-ADE3-B37AE4961A01}" srcOrd="0" destOrd="0" presId="urn:microsoft.com/office/officeart/2005/8/layout/cycle2"/>
    <dgm:cxn modelId="{60B15660-2C8C-450A-8583-760C1117C102}" type="presOf" srcId="{C557AB1F-6C43-4D92-ABB4-7D107BB36C8E}" destId="{FBCF0FE6-B1C6-472E-94D5-C7AD07279CBF}" srcOrd="1" destOrd="0" presId="urn:microsoft.com/office/officeart/2005/8/layout/cycle2"/>
    <dgm:cxn modelId="{B5120C93-2407-4322-B11B-3BAEC9990CF7}" type="presOf" srcId="{0A51D1DC-6B3A-47D4-8ECB-4C63E0885950}" destId="{9BD821C2-0FEC-4BD1-8E5C-E0C63ED60526}" srcOrd="0" destOrd="0" presId="urn:microsoft.com/office/officeart/2005/8/layout/cycle2"/>
    <dgm:cxn modelId="{62B72B87-63C7-4DB3-BC85-7116DB622CC9}" type="presOf" srcId="{5C37CAFD-890B-4E25-8433-31FF802D1EDC}" destId="{80F2D2F2-6776-458F-9611-F3F8CA530FF1}" srcOrd="0" destOrd="0" presId="urn:microsoft.com/office/officeart/2005/8/layout/cycle2"/>
    <dgm:cxn modelId="{6E05386F-FD05-46B5-ACB9-1C986D90E95B}" type="presOf" srcId="{4952B69B-F5A3-4D32-8035-845D4D9E51D9}" destId="{729661B9-EC28-44C0-A3A0-F0EA633B47AD}" srcOrd="0" destOrd="0" presId="urn:microsoft.com/office/officeart/2005/8/layout/cycle2"/>
    <dgm:cxn modelId="{765E1C9C-3D87-404D-BF97-F55A1B85D5ED}" type="presParOf" srcId="{80F2D2F2-6776-458F-9611-F3F8CA530FF1}" destId="{E3B2E3E1-87C6-4D58-85E2-A723A9529CA0}" srcOrd="0" destOrd="0" presId="urn:microsoft.com/office/officeart/2005/8/layout/cycle2"/>
    <dgm:cxn modelId="{E855CDC4-75E8-41B8-A159-2BEA5B42145A}" type="presParOf" srcId="{80F2D2F2-6776-458F-9611-F3F8CA530FF1}" destId="{729661B9-EC28-44C0-A3A0-F0EA633B47AD}" srcOrd="1" destOrd="0" presId="urn:microsoft.com/office/officeart/2005/8/layout/cycle2"/>
    <dgm:cxn modelId="{BB2CE501-406F-48E1-933D-9481E6C586F2}" type="presParOf" srcId="{729661B9-EC28-44C0-A3A0-F0EA633B47AD}" destId="{092E2EB7-EBBB-4109-9C2A-49A9567F1BD5}" srcOrd="0" destOrd="0" presId="urn:microsoft.com/office/officeart/2005/8/layout/cycle2"/>
    <dgm:cxn modelId="{96767B64-1D96-4074-B11B-16C95D46A179}" type="presParOf" srcId="{80F2D2F2-6776-458F-9611-F3F8CA530FF1}" destId="{4C95178A-CA26-4CB6-ADE3-B37AE4961A01}" srcOrd="2" destOrd="0" presId="urn:microsoft.com/office/officeart/2005/8/layout/cycle2"/>
    <dgm:cxn modelId="{B117DE7E-EA01-4A3B-880D-E39D173308B8}" type="presParOf" srcId="{80F2D2F2-6776-458F-9611-F3F8CA530FF1}" destId="{79A8CAAC-9738-4494-B83F-B14ECDB77981}" srcOrd="3" destOrd="0" presId="urn:microsoft.com/office/officeart/2005/8/layout/cycle2"/>
    <dgm:cxn modelId="{0CC38488-5FAD-4967-846C-C3D4C7761210}" type="presParOf" srcId="{79A8CAAC-9738-4494-B83F-B14ECDB77981}" destId="{C57414A0-F03C-4209-A7C5-DBCC6811A4F6}" srcOrd="0" destOrd="0" presId="urn:microsoft.com/office/officeart/2005/8/layout/cycle2"/>
    <dgm:cxn modelId="{D96D75D6-3CC5-414C-859B-319EEC0EB5AB}" type="presParOf" srcId="{80F2D2F2-6776-458F-9611-F3F8CA530FF1}" destId="{9BD821C2-0FEC-4BD1-8E5C-E0C63ED60526}" srcOrd="4" destOrd="0" presId="urn:microsoft.com/office/officeart/2005/8/layout/cycle2"/>
    <dgm:cxn modelId="{E6608751-354A-490E-97E8-BA081F3171E7}" type="presParOf" srcId="{80F2D2F2-6776-458F-9611-F3F8CA530FF1}" destId="{2EEBC981-D66E-4E00-8E4C-FD1BA0D10EEC}" srcOrd="5" destOrd="0" presId="urn:microsoft.com/office/officeart/2005/8/layout/cycle2"/>
    <dgm:cxn modelId="{1E784648-91FD-4C80-A729-06A985BBC725}" type="presParOf" srcId="{2EEBC981-D66E-4E00-8E4C-FD1BA0D10EEC}" destId="{FBCF0FE6-B1C6-472E-94D5-C7AD07279C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439813-50A8-4856-84F2-05D407533A0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E2B208F-0AF3-4E26-A108-3AAFD403E20C}">
      <dgm:prSet phldrT="[Text]"/>
      <dgm:spPr/>
      <dgm:t>
        <a:bodyPr/>
        <a:lstStyle/>
        <a:p>
          <a:endParaRPr lang="de-DE"/>
        </a:p>
      </dgm:t>
    </dgm:pt>
    <dgm:pt modelId="{19657209-13A3-4D28-99B4-871A619A34D7}" type="parTrans" cxnId="{3F2598A5-75AB-497F-958F-78E505AD6E02}">
      <dgm:prSet/>
      <dgm:spPr/>
      <dgm:t>
        <a:bodyPr/>
        <a:lstStyle/>
        <a:p>
          <a:endParaRPr lang="de-DE"/>
        </a:p>
      </dgm:t>
    </dgm:pt>
    <dgm:pt modelId="{A55892FA-A579-42C3-9329-A93FB860B147}" type="sibTrans" cxnId="{3F2598A5-75AB-497F-958F-78E505AD6E02}">
      <dgm:prSet/>
      <dgm:spPr/>
      <dgm:t>
        <a:bodyPr/>
        <a:lstStyle/>
        <a:p>
          <a:endParaRPr lang="de-DE"/>
        </a:p>
      </dgm:t>
    </dgm:pt>
    <dgm:pt modelId="{9F7BC1DA-7466-43E7-BB20-423E1EB7CECA}">
      <dgm:prSet phldrT="[Text]"/>
      <dgm:spPr>
        <a:solidFill>
          <a:schemeClr val="tx2"/>
        </a:solidFill>
      </dgm:spPr>
      <dgm:t>
        <a:bodyPr/>
        <a:lstStyle/>
        <a:p>
          <a:r>
            <a:rPr lang="de-DE" smtClean="0"/>
            <a:t>Use available features</a:t>
          </a:r>
          <a:endParaRPr lang="de-DE"/>
        </a:p>
      </dgm:t>
    </dgm:pt>
    <dgm:pt modelId="{D5553D31-9B7F-4A60-89ED-055E0E33B91E}" type="parTrans" cxnId="{ADEF1B28-E90F-429F-936E-E840C260C8FA}">
      <dgm:prSet/>
      <dgm:spPr/>
      <dgm:t>
        <a:bodyPr/>
        <a:lstStyle/>
        <a:p>
          <a:endParaRPr lang="de-DE"/>
        </a:p>
      </dgm:t>
    </dgm:pt>
    <dgm:pt modelId="{93307C47-BEE7-45A8-815A-2D72BF88C48A}" type="sibTrans" cxnId="{ADEF1B28-E90F-429F-936E-E840C260C8FA}">
      <dgm:prSet/>
      <dgm:spPr/>
      <dgm:t>
        <a:bodyPr/>
        <a:lstStyle/>
        <a:p>
          <a:endParaRPr lang="de-DE"/>
        </a:p>
      </dgm:t>
    </dgm:pt>
    <dgm:pt modelId="{5A32564B-1E36-4B0C-9682-9A9C71D8FEEF}" type="pres">
      <dgm:prSet presAssocID="{72439813-50A8-4856-84F2-05D407533A08}" presName="Name0" presStyleCnt="0">
        <dgm:presLayoutVars>
          <dgm:dir/>
          <dgm:resizeHandles val="exact"/>
        </dgm:presLayoutVars>
      </dgm:prSet>
      <dgm:spPr/>
    </dgm:pt>
    <dgm:pt modelId="{806994C9-2840-4F5C-897C-8859339CA7F0}" type="pres">
      <dgm:prSet presAssocID="{0E2B208F-0AF3-4E26-A108-3AAFD403E20C}" presName="node" presStyleLbl="node1" presStyleIdx="0" presStyleCnt="2" custScaleX="196092" custScaleY="641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321109-CC98-4CB9-9D64-F05F97178C24}" type="pres">
      <dgm:prSet presAssocID="{A55892FA-A579-42C3-9329-A93FB860B147}" presName="sibTrans" presStyleLbl="sibTrans2D1" presStyleIdx="0" presStyleCnt="1"/>
      <dgm:spPr/>
    </dgm:pt>
    <dgm:pt modelId="{1EE19638-3C78-42D5-82AC-380DD5006326}" type="pres">
      <dgm:prSet presAssocID="{A55892FA-A579-42C3-9329-A93FB860B147}" presName="connectorText" presStyleLbl="sibTrans2D1" presStyleIdx="0" presStyleCnt="1"/>
      <dgm:spPr/>
    </dgm:pt>
    <dgm:pt modelId="{CC3403D9-A3D0-4A6B-8D62-E7803D736C9F}" type="pres">
      <dgm:prSet presAssocID="{9F7BC1DA-7466-43E7-BB20-423E1EB7CECA}" presName="node" presStyleLbl="node1" presStyleIdx="1" presStyleCnt="2">
        <dgm:presLayoutVars>
          <dgm:bulletEnabled val="1"/>
        </dgm:presLayoutVars>
      </dgm:prSet>
      <dgm:spPr/>
    </dgm:pt>
  </dgm:ptLst>
  <dgm:cxnLst>
    <dgm:cxn modelId="{3F2598A5-75AB-497F-958F-78E505AD6E02}" srcId="{72439813-50A8-4856-84F2-05D407533A08}" destId="{0E2B208F-0AF3-4E26-A108-3AAFD403E20C}" srcOrd="0" destOrd="0" parTransId="{19657209-13A3-4D28-99B4-871A619A34D7}" sibTransId="{A55892FA-A579-42C3-9329-A93FB860B147}"/>
    <dgm:cxn modelId="{ADEF1B28-E90F-429F-936E-E840C260C8FA}" srcId="{72439813-50A8-4856-84F2-05D407533A08}" destId="{9F7BC1DA-7466-43E7-BB20-423E1EB7CECA}" srcOrd="1" destOrd="0" parTransId="{D5553D31-9B7F-4A60-89ED-055E0E33B91E}" sibTransId="{93307C47-BEE7-45A8-815A-2D72BF88C48A}"/>
    <dgm:cxn modelId="{F3325DE1-6B73-44DD-8060-B1E09B940A09}" type="presOf" srcId="{A55892FA-A579-42C3-9329-A93FB860B147}" destId="{AD321109-CC98-4CB9-9D64-F05F97178C24}" srcOrd="0" destOrd="0" presId="urn:microsoft.com/office/officeart/2005/8/layout/process1"/>
    <dgm:cxn modelId="{879CFD69-1B04-4E03-A878-A192B80EF16C}" type="presOf" srcId="{0E2B208F-0AF3-4E26-A108-3AAFD403E20C}" destId="{806994C9-2840-4F5C-897C-8859339CA7F0}" srcOrd="0" destOrd="0" presId="urn:microsoft.com/office/officeart/2005/8/layout/process1"/>
    <dgm:cxn modelId="{80671F69-6D41-4EA8-814F-4C6DEE830EC5}" type="presOf" srcId="{A55892FA-A579-42C3-9329-A93FB860B147}" destId="{1EE19638-3C78-42D5-82AC-380DD5006326}" srcOrd="1" destOrd="0" presId="urn:microsoft.com/office/officeart/2005/8/layout/process1"/>
    <dgm:cxn modelId="{0D0A5A88-5CC9-4C3E-A8DC-BBE0B75478AE}" type="presOf" srcId="{9F7BC1DA-7466-43E7-BB20-423E1EB7CECA}" destId="{CC3403D9-A3D0-4A6B-8D62-E7803D736C9F}" srcOrd="0" destOrd="0" presId="urn:microsoft.com/office/officeart/2005/8/layout/process1"/>
    <dgm:cxn modelId="{13D6941F-4FB4-46ED-A9D8-4ACC210FF1E8}" type="presOf" srcId="{72439813-50A8-4856-84F2-05D407533A08}" destId="{5A32564B-1E36-4B0C-9682-9A9C71D8FEEF}" srcOrd="0" destOrd="0" presId="urn:microsoft.com/office/officeart/2005/8/layout/process1"/>
    <dgm:cxn modelId="{A3B1350F-E8BA-4A58-A88E-C984120D9982}" type="presParOf" srcId="{5A32564B-1E36-4B0C-9682-9A9C71D8FEEF}" destId="{806994C9-2840-4F5C-897C-8859339CA7F0}" srcOrd="0" destOrd="0" presId="urn:microsoft.com/office/officeart/2005/8/layout/process1"/>
    <dgm:cxn modelId="{9D4B694F-EF62-4448-8DF2-C6F45E16CBEB}" type="presParOf" srcId="{5A32564B-1E36-4B0C-9682-9A9C71D8FEEF}" destId="{AD321109-CC98-4CB9-9D64-F05F97178C24}" srcOrd="1" destOrd="0" presId="urn:microsoft.com/office/officeart/2005/8/layout/process1"/>
    <dgm:cxn modelId="{541CFE87-3087-4C05-9B41-6EE1592DBF03}" type="presParOf" srcId="{AD321109-CC98-4CB9-9D64-F05F97178C24}" destId="{1EE19638-3C78-42D5-82AC-380DD5006326}" srcOrd="0" destOrd="0" presId="urn:microsoft.com/office/officeart/2005/8/layout/process1"/>
    <dgm:cxn modelId="{C537FC16-00F9-4BBB-AD2D-7E28D2A41B2C}" type="presParOf" srcId="{5A32564B-1E36-4B0C-9682-9A9C71D8FEEF}" destId="{CC3403D9-A3D0-4A6B-8D62-E7803D736C9F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994C9-2840-4F5C-897C-8859339CA7F0}">
      <dsp:nvSpPr>
        <dsp:cNvPr id="0" name=""/>
        <dsp:cNvSpPr/>
      </dsp:nvSpPr>
      <dsp:spPr>
        <a:xfrm>
          <a:off x="1348" y="301055"/>
          <a:ext cx="2683843" cy="2466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/>
        </a:p>
      </dsp:txBody>
      <dsp:txXfrm>
        <a:off x="73585" y="373292"/>
        <a:ext cx="2539369" cy="2321862"/>
      </dsp:txXfrm>
    </dsp:sp>
    <dsp:sp modelId="{AD321109-CC98-4CB9-9D64-F05F97178C24}">
      <dsp:nvSpPr>
        <dsp:cNvPr id="0" name=""/>
        <dsp:cNvSpPr/>
      </dsp:nvSpPr>
      <dsp:spPr>
        <a:xfrm>
          <a:off x="2822058" y="1364509"/>
          <a:ext cx="290157" cy="339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2822058" y="1432395"/>
        <a:ext cx="203110" cy="203657"/>
      </dsp:txXfrm>
    </dsp:sp>
    <dsp:sp modelId="{CC3403D9-A3D0-4A6B-8D62-E7803D736C9F}">
      <dsp:nvSpPr>
        <dsp:cNvPr id="0" name=""/>
        <dsp:cNvSpPr/>
      </dsp:nvSpPr>
      <dsp:spPr>
        <a:xfrm>
          <a:off x="3232658" y="1065883"/>
          <a:ext cx="1368665" cy="936680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/>
            <a:t>Use available features</a:t>
          </a:r>
          <a:endParaRPr lang="de-DE" sz="1800" kern="1200"/>
        </a:p>
      </dsp:txBody>
      <dsp:txXfrm>
        <a:off x="3260092" y="1093317"/>
        <a:ext cx="1313797" cy="881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994C9-2840-4F5C-897C-8859339CA7F0}">
      <dsp:nvSpPr>
        <dsp:cNvPr id="0" name=""/>
        <dsp:cNvSpPr/>
      </dsp:nvSpPr>
      <dsp:spPr>
        <a:xfrm>
          <a:off x="4594" y="572655"/>
          <a:ext cx="1373306" cy="8239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Collect 10000 links from Google</a:t>
          </a:r>
          <a:endParaRPr lang="de-DE" sz="1400" kern="1200"/>
        </a:p>
      </dsp:txBody>
      <dsp:txXfrm>
        <a:off x="28728" y="596789"/>
        <a:ext cx="1325038" cy="775715"/>
      </dsp:txXfrm>
    </dsp:sp>
    <dsp:sp modelId="{AD321109-CC98-4CB9-9D64-F05F97178C24}">
      <dsp:nvSpPr>
        <dsp:cNvPr id="0" name=""/>
        <dsp:cNvSpPr/>
      </dsp:nvSpPr>
      <dsp:spPr>
        <a:xfrm>
          <a:off x="1515231" y="814357"/>
          <a:ext cx="291140" cy="3405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1515231" y="882473"/>
        <a:ext cx="203798" cy="204347"/>
      </dsp:txXfrm>
    </dsp:sp>
    <dsp:sp modelId="{CC3403D9-A3D0-4A6B-8D62-E7803D736C9F}">
      <dsp:nvSpPr>
        <dsp:cNvPr id="0" name=""/>
        <dsp:cNvSpPr/>
      </dsp:nvSpPr>
      <dsp:spPr>
        <a:xfrm>
          <a:off x="1927223" y="572655"/>
          <a:ext cx="1373306" cy="8239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Collect 10000 websites</a:t>
          </a:r>
          <a:endParaRPr lang="de-DE" sz="1400" kern="1200"/>
        </a:p>
      </dsp:txBody>
      <dsp:txXfrm>
        <a:off x="1951357" y="596789"/>
        <a:ext cx="1325038" cy="775715"/>
      </dsp:txXfrm>
    </dsp:sp>
    <dsp:sp modelId="{E7967577-DA74-4B3D-B28C-F80790F82CD2}">
      <dsp:nvSpPr>
        <dsp:cNvPr id="0" name=""/>
        <dsp:cNvSpPr/>
      </dsp:nvSpPr>
      <dsp:spPr>
        <a:xfrm>
          <a:off x="3437860" y="814357"/>
          <a:ext cx="291140" cy="34057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3437860" y="882473"/>
        <a:ext cx="203798" cy="204347"/>
      </dsp:txXfrm>
    </dsp:sp>
    <dsp:sp modelId="{E629C7F8-6FC2-49AE-B9A3-FBB3157D208E}">
      <dsp:nvSpPr>
        <dsp:cNvPr id="0" name=""/>
        <dsp:cNvSpPr/>
      </dsp:nvSpPr>
      <dsp:spPr>
        <a:xfrm>
          <a:off x="3849852" y="572655"/>
          <a:ext cx="1373306" cy="82398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smtClean="0"/>
            <a:t>Analyze 10000 websites</a:t>
          </a:r>
          <a:endParaRPr lang="de-DE" sz="1400" kern="1200"/>
        </a:p>
      </dsp:txBody>
      <dsp:txXfrm>
        <a:off x="3873986" y="596789"/>
        <a:ext cx="1325038" cy="775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2E3E1-87C6-4D58-85E2-A723A9529CA0}">
      <dsp:nvSpPr>
        <dsp:cNvPr id="0" name=""/>
        <dsp:cNvSpPr/>
      </dsp:nvSpPr>
      <dsp:spPr>
        <a:xfrm>
          <a:off x="1383005" y="146"/>
          <a:ext cx="1002978" cy="10029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Collect next n websites</a:t>
          </a:r>
          <a:endParaRPr lang="de-DE" sz="1200" kern="1200"/>
        </a:p>
      </dsp:txBody>
      <dsp:txXfrm>
        <a:off x="1529888" y="147029"/>
        <a:ext cx="709212" cy="709212"/>
      </dsp:txXfrm>
    </dsp:sp>
    <dsp:sp modelId="{729661B9-EC28-44C0-A3A0-F0EA633B47AD}">
      <dsp:nvSpPr>
        <dsp:cNvPr id="0" name=""/>
        <dsp:cNvSpPr/>
      </dsp:nvSpPr>
      <dsp:spPr>
        <a:xfrm rot="3600000">
          <a:off x="2123935" y="977709"/>
          <a:ext cx="266278" cy="3385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/>
        </a:p>
      </dsp:txBody>
      <dsp:txXfrm>
        <a:off x="2143906" y="1010820"/>
        <a:ext cx="186395" cy="203103"/>
      </dsp:txXfrm>
    </dsp:sp>
    <dsp:sp modelId="{4C95178A-CA26-4CB6-ADE3-B37AE4961A01}">
      <dsp:nvSpPr>
        <dsp:cNvPr id="0" name=""/>
        <dsp:cNvSpPr/>
      </dsp:nvSpPr>
      <dsp:spPr>
        <a:xfrm>
          <a:off x="2135701" y="1303853"/>
          <a:ext cx="1002978" cy="10029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Calculate features for n websites</a:t>
          </a:r>
          <a:endParaRPr lang="de-DE" sz="1200" kern="1200"/>
        </a:p>
      </dsp:txBody>
      <dsp:txXfrm>
        <a:off x="2282584" y="1450736"/>
        <a:ext cx="709212" cy="709212"/>
      </dsp:txXfrm>
    </dsp:sp>
    <dsp:sp modelId="{79A8CAAC-9738-4494-B83F-B14ECDB77981}">
      <dsp:nvSpPr>
        <dsp:cNvPr id="0" name=""/>
        <dsp:cNvSpPr/>
      </dsp:nvSpPr>
      <dsp:spPr>
        <a:xfrm rot="10800000">
          <a:off x="1758891" y="1636090"/>
          <a:ext cx="266278" cy="3385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/>
        </a:p>
      </dsp:txBody>
      <dsp:txXfrm rot="10800000">
        <a:off x="1838774" y="1703791"/>
        <a:ext cx="186395" cy="203103"/>
      </dsp:txXfrm>
    </dsp:sp>
    <dsp:sp modelId="{9BD821C2-0FEC-4BD1-8E5C-E0C63ED60526}">
      <dsp:nvSpPr>
        <dsp:cNvPr id="0" name=""/>
        <dsp:cNvSpPr/>
      </dsp:nvSpPr>
      <dsp:spPr>
        <a:xfrm>
          <a:off x="630310" y="1303853"/>
          <a:ext cx="1002978" cy="100297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smtClean="0"/>
            <a:t>Collect next n links from Google</a:t>
          </a:r>
          <a:endParaRPr lang="de-DE" sz="1200" kern="1200"/>
        </a:p>
      </dsp:txBody>
      <dsp:txXfrm>
        <a:off x="777193" y="1450736"/>
        <a:ext cx="709212" cy="709212"/>
      </dsp:txXfrm>
    </dsp:sp>
    <dsp:sp modelId="{2EEBC981-D66E-4E00-8E4C-FD1BA0D10EEC}">
      <dsp:nvSpPr>
        <dsp:cNvPr id="0" name=""/>
        <dsp:cNvSpPr/>
      </dsp:nvSpPr>
      <dsp:spPr>
        <a:xfrm rot="18000000">
          <a:off x="1371239" y="990762"/>
          <a:ext cx="266278" cy="33850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000" kern="1200"/>
        </a:p>
      </dsp:txBody>
      <dsp:txXfrm>
        <a:off x="1391210" y="1093053"/>
        <a:ext cx="186395" cy="2031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994C9-2840-4F5C-897C-8859339CA7F0}">
      <dsp:nvSpPr>
        <dsp:cNvPr id="0" name=""/>
        <dsp:cNvSpPr/>
      </dsp:nvSpPr>
      <dsp:spPr>
        <a:xfrm>
          <a:off x="1345" y="1231611"/>
          <a:ext cx="2678996" cy="599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/>
        </a:p>
      </dsp:txBody>
      <dsp:txXfrm>
        <a:off x="18909" y="1249175"/>
        <a:ext cx="2643868" cy="564555"/>
      </dsp:txXfrm>
    </dsp:sp>
    <dsp:sp modelId="{AD321109-CC98-4CB9-9D64-F05F97178C24}">
      <dsp:nvSpPr>
        <dsp:cNvPr id="0" name=""/>
        <dsp:cNvSpPr/>
      </dsp:nvSpPr>
      <dsp:spPr>
        <a:xfrm>
          <a:off x="2816961" y="1362044"/>
          <a:ext cx="289633" cy="3388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>
        <a:off x="2816961" y="1429807"/>
        <a:ext cx="202743" cy="203290"/>
      </dsp:txXfrm>
    </dsp:sp>
    <dsp:sp modelId="{CC3403D9-A3D0-4A6B-8D62-E7803D736C9F}">
      <dsp:nvSpPr>
        <dsp:cNvPr id="0" name=""/>
        <dsp:cNvSpPr/>
      </dsp:nvSpPr>
      <dsp:spPr>
        <a:xfrm>
          <a:off x="3226819" y="1063958"/>
          <a:ext cx="1366193" cy="934988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smtClean="0"/>
            <a:t>Use available features</a:t>
          </a:r>
          <a:endParaRPr lang="de-DE" sz="1800" kern="1200"/>
        </a:p>
      </dsp:txBody>
      <dsp:txXfrm>
        <a:off x="3254204" y="1091343"/>
        <a:ext cx="1311423" cy="88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76FDD2-CFE2-4393-9BC9-BC32B48CE4F7}" type="datetimeFigureOut">
              <a:rPr lang="en-GB" smtClean="0"/>
              <a:t>08/09/2019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626A0-7DA7-42CE-86AF-4ACA6432942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6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8200" y="4711701"/>
            <a:ext cx="10769600" cy="1054100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rgbClr val="C50E1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0" y="5765801"/>
            <a:ext cx="10769600" cy="590549"/>
          </a:xfrm>
        </p:spPr>
        <p:txBody>
          <a:bodyPr/>
          <a:lstStyle>
            <a:lvl1pPr marL="0" indent="0" algn="l">
              <a:buNone/>
              <a:defRPr sz="24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"/>
          <a:stretch/>
        </p:blipFill>
        <p:spPr>
          <a:xfrm>
            <a:off x="838200" y="1608596"/>
            <a:ext cx="11353800" cy="297769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83046"/>
            <a:ext cx="1778000" cy="994569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-1" y="1608596"/>
            <a:ext cx="820739" cy="2977693"/>
          </a:xfrm>
          <a:prstGeom prst="rect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/>
          <p:cNvSpPr txBox="1"/>
          <p:nvPr userDrawn="1"/>
        </p:nvSpPr>
        <p:spPr>
          <a:xfrm>
            <a:off x="770466" y="792840"/>
            <a:ext cx="5117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smtClean="0">
                <a:solidFill>
                  <a:srgbClr val="C50E1F"/>
                </a:solidFill>
              </a:rPr>
              <a:t>Chair of Innovation Economics</a:t>
            </a:r>
            <a:endParaRPr lang="en-GB" sz="2800" b="0">
              <a:solidFill>
                <a:srgbClr val="C50E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37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6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00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180000" y="239615"/>
            <a:ext cx="2743200" cy="365125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88C3E43-6B31-4913-A9FC-0FFF9C3CE0C6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50E1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4"/>
          </p:nvPr>
        </p:nvSpPr>
        <p:spPr>
          <a:xfrm>
            <a:off x="838200" y="239615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smtClean="0"/>
              <a:t>FG Inno - Introduction to Python for data scientists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714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363229"/>
            <a:ext cx="10515600" cy="4392679"/>
          </a:xfrm>
        </p:spPr>
        <p:txBody>
          <a:bodyPr anchor="ctr">
            <a:normAutofit/>
          </a:bodyPr>
          <a:lstStyle>
            <a:lvl1pPr algn="ctr">
              <a:defRPr sz="3600" b="1">
                <a:solidFill>
                  <a:srgbClr val="C50E1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>
          <a:xfrm>
            <a:off x="838200" y="23961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>
          <a:xfrm>
            <a:off x="9180000" y="239613"/>
            <a:ext cx="2743200" cy="365125"/>
          </a:xfrm>
        </p:spPr>
        <p:txBody>
          <a:bodyPr/>
          <a:lstStyle/>
          <a:p>
            <a:fld id="{088C3E43-6B31-4913-A9FC-0FFF9C3CE0C6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187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60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4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934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27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1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5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smtClean="0"/>
              <a:t>FG Inno - Introduction to Python for data scientists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C3E43-6B31-4913-A9FC-0FFF9C3CE0C6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53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hyperlink" Target="https://scrapy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rapy.org/en/latest/topics/architecture.html" TargetMode="External"/><Relationship Id="rId2" Type="http://schemas.openxmlformats.org/officeDocument/2006/relationships/hyperlink" Target="https://docs.scrapy.org/en/latest/topics/spide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rapy.org/en/latest/topics/spider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rapy.org/en/latest/intro/tutorial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nnovation-economics.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o.tu-berlin.de/menue/chair_of_innovation_economic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hypertext/WWW/TheProject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Learn/HTML/Introduction_to_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ML/Element/a" TargetMode="External"/><Relationship Id="rId2" Type="http://schemas.openxmlformats.org/officeDocument/2006/relationships/hyperlink" Target="https://www.wikipedia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Web/HTML/Element/h6" TargetMode="External"/><Relationship Id="rId13" Type="http://schemas.openxmlformats.org/officeDocument/2006/relationships/hyperlink" Target="https://developer.mozilla.org/en-US/docs/Web/HTML/Element/a" TargetMode="External"/><Relationship Id="rId18" Type="http://schemas.openxmlformats.org/officeDocument/2006/relationships/hyperlink" Target="https://developer.mozilla.org/en-US/docs/Web/HTML/Element/table" TargetMode="External"/><Relationship Id="rId3" Type="http://schemas.openxmlformats.org/officeDocument/2006/relationships/hyperlink" Target="https://developer.mozilla.org/en-US/docs/Web/HTML/Element/h1" TargetMode="External"/><Relationship Id="rId7" Type="http://schemas.openxmlformats.org/officeDocument/2006/relationships/hyperlink" Target="https://developer.mozilla.org/en-US/docs/Web/HTML/Element/h5" TargetMode="External"/><Relationship Id="rId12" Type="http://schemas.openxmlformats.org/officeDocument/2006/relationships/hyperlink" Target="https://developer.mozilla.org/en-US/docs/Web/HTML/Element/ul" TargetMode="External"/><Relationship Id="rId17" Type="http://schemas.openxmlformats.org/officeDocument/2006/relationships/hyperlink" Target="https://developer.mozilla.org/en-US/docs/Web/HTML/Element/img" TargetMode="External"/><Relationship Id="rId2" Type="http://schemas.openxmlformats.org/officeDocument/2006/relationships/hyperlink" Target="https://developer.mozilla.org/en-US/docs/Web/HTML/Element" TargetMode="External"/><Relationship Id="rId16" Type="http://schemas.openxmlformats.org/officeDocument/2006/relationships/hyperlink" Target="https://developer.mozilla.org/en-US/docs/Web/HTML/Element/b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HTML/Element/h4" TargetMode="External"/><Relationship Id="rId11" Type="http://schemas.openxmlformats.org/officeDocument/2006/relationships/hyperlink" Target="https://developer.mozilla.org/en-US/docs/Web/HTML/Element/p" TargetMode="External"/><Relationship Id="rId5" Type="http://schemas.openxmlformats.org/officeDocument/2006/relationships/hyperlink" Target="https://developer.mozilla.org/en-US/docs/Web/HTML/Element/h3" TargetMode="External"/><Relationship Id="rId15" Type="http://schemas.openxmlformats.org/officeDocument/2006/relationships/hyperlink" Target="https://developer.mozilla.org/en-US/docs/Web/HTML/Element/b" TargetMode="External"/><Relationship Id="rId10" Type="http://schemas.openxmlformats.org/officeDocument/2006/relationships/hyperlink" Target="https://developer.mozilla.org/en-US/docs/Glossary/CSS" TargetMode="External"/><Relationship Id="rId4" Type="http://schemas.openxmlformats.org/officeDocument/2006/relationships/hyperlink" Target="https://developer.mozilla.org/en-US/docs/Web/HTML/Element/h2" TargetMode="External"/><Relationship Id="rId9" Type="http://schemas.openxmlformats.org/officeDocument/2006/relationships/hyperlink" Target="https://developer.mozilla.org/en-US/docs/Web/HTML/Element/div" TargetMode="External"/><Relationship Id="rId14" Type="http://schemas.openxmlformats.org/officeDocument/2006/relationships/hyperlink" Target="https://developer.mozilla.org/en-US/docs/Web/HTML/Element#hre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eveloper.mozilla.org/en-US/docs/Learn/CSS/First_step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CSS_Selector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o.tu-berlin.de/menue/about_us/tea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rapy.org/en/latest/topics/selectors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hints.io/xpath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hints.io/xpath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crapy.org/en/latest/topics/selectors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ubcloud.tu-berlin.de/s/ggpsR83Q72F5yRb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o.tu-berlin.de/menue/about_us/tea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o.tu-berlin.de/menue/about_us/tea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no.tu-berlin.de/menue/about_us/tea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ython-openxml/python-docx" TargetMode="External"/><Relationship Id="rId3" Type="http://schemas.openxmlformats.org/officeDocument/2006/relationships/hyperlink" Target="https://www.nltk.org/" TargetMode="External"/><Relationship Id="rId7" Type="http://schemas.openxmlformats.org/officeDocument/2006/relationships/hyperlink" Target="https://github.com/euske/pdfminer" TargetMode="External"/><Relationship Id="rId12" Type="http://schemas.openxmlformats.org/officeDocument/2006/relationships/image" Target="../media/image35.jpeg"/><Relationship Id="rId2" Type="http://schemas.openxmlformats.org/officeDocument/2006/relationships/hyperlink" Target="https://en.wikipedia.org/wiki/Regular_expre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tutorial/text_analytics/working_with_text_data.html" TargetMode="External"/><Relationship Id="rId11" Type="http://schemas.openxmlformats.org/officeDocument/2006/relationships/image" Target="../media/image34.jpeg"/><Relationship Id="rId5" Type="http://schemas.openxmlformats.org/officeDocument/2006/relationships/hyperlink" Target="http://openrefine.org/" TargetMode="External"/><Relationship Id="rId10" Type="http://schemas.openxmlformats.org/officeDocument/2006/relationships/hyperlink" Target="https://www.nltk.org/book/" TargetMode="External"/><Relationship Id="rId4" Type="http://schemas.openxmlformats.org/officeDocument/2006/relationships/hyperlink" Target="https://pyparsing-docs.readthedocs.io/en/latest/" TargetMode="External"/><Relationship Id="rId9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master-tools/search-console-api-original/v3/limits" TargetMode="External"/><Relationship Id="rId2" Type="http://schemas.openxmlformats.org/officeDocument/2006/relationships/hyperlink" Target="https://github.com/googleapis/google-api-python-cli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home/dashboard" TargetMode="External"/><Relationship Id="rId2" Type="http://schemas.openxmlformats.org/officeDocument/2006/relationships/hyperlink" Target="http://googleapis.github.io/google-api-python-client/docs/dyn/customsearch_v1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ear/python-twitter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crapinghub.com/2016/08/25/how-to-crawl-the-web-politely-with-scrapy" TargetMode="External"/><Relationship Id="rId2" Type="http://schemas.openxmlformats.org/officeDocument/2006/relationships/hyperlink" Target="https://en.wikipedia.org/wiki/Robots_exclusion_stand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rapy.org/en/latest/topics/settings.html#robotstxt-obey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scrapy.org/en/latest/topics/request-response.html#request-usage-examples" TargetMode="External"/><Relationship Id="rId2" Type="http://schemas.openxmlformats.org/officeDocument/2006/relationships/hyperlink" Target="https://doc.scrapy.org/en/latest/topics/request-response.html#scrapy.http.FormReques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apyd.readthedocs.io/en/stable/" TargetMode="External"/><Relationship Id="rId4" Type="http://schemas.openxmlformats.org/officeDocument/2006/relationships/hyperlink" Target="https://docs.scrapy.org/en/latest/topics/item-pipeline.html#topics-item-pipelin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elenium-python.readthedocs.io/" TargetMode="External"/><Relationship Id="rId2" Type="http://schemas.openxmlformats.org/officeDocument/2006/relationships/hyperlink" Target="https://www.seleniumhq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rapy/scrapy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Mitchell/python-scraping" TargetMode="External"/><Relationship Id="rId2" Type="http://schemas.openxmlformats.org/officeDocument/2006/relationships/hyperlink" Target="https://doc.scrapy.org/en/latest/intro/overview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ubcloud.tu-berlin.de/s/8DGtTaj7iwk8Bms" TargetMode="External"/><Relationship Id="rId2" Type="http://schemas.openxmlformats.org/officeDocument/2006/relationships/hyperlink" Target="https://github.com/minhpqn/Text-Mining-Training-Course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GB" sz="3200" smtClean="0">
                <a:latin typeface="Roboto" panose="02000000000000000000" pitchFamily="2" charset="0"/>
                <a:ea typeface="Roboto" panose="02000000000000000000" pitchFamily="2" charset="0"/>
              </a:rPr>
              <a:t>Web scraping with Python</a:t>
            </a:r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workshop, </a:t>
            </a:r>
            <a:r>
              <a:rPr lang="en-GB" smtClean="0"/>
              <a:t>08.09.2019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3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Collecting e-mail addresses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3529526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Collecting all e-mail addresses of people and organizations associated with „innovation economics“ (by Google results).</a:t>
            </a:r>
          </a:p>
          <a:p>
            <a:pPr algn="ctr"/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&lt;Browser&gt;</a:t>
            </a:r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7" y="473475"/>
            <a:ext cx="11390766" cy="638452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473475"/>
            <a:ext cx="12192000" cy="6384525"/>
          </a:xfrm>
          <a:prstGeom prst="rect">
            <a:avLst/>
          </a:pr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9227332" y="3003758"/>
            <a:ext cx="518746" cy="184638"/>
          </a:xfrm>
          <a:prstGeom prst="ellipse">
            <a:avLst/>
          </a:prstGeom>
          <a:noFill/>
          <a:ln w="38100">
            <a:solidFill>
              <a:srgbClr val="C50E1F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0" y="473475"/>
            <a:ext cx="4604239" cy="1688406"/>
          </a:xfrm>
          <a:ln w="28575">
            <a:solidFill>
              <a:srgbClr val="C50E1F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4" y="1004560"/>
            <a:ext cx="537405" cy="5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70" y="0"/>
            <a:ext cx="9610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bgerundete rechteckige Legende 31"/>
          <p:cNvSpPr/>
          <p:nvPr/>
        </p:nvSpPr>
        <p:spPr>
          <a:xfrm>
            <a:off x="838200" y="1690688"/>
            <a:ext cx="3355731" cy="2671407"/>
          </a:xfrm>
          <a:prstGeom prst="wedgeRoundRectCallout">
            <a:avLst>
              <a:gd name="adj1" fmla="val 60128"/>
              <a:gd name="adj2" fmla="val -10566"/>
              <a:gd name="adj3" fmla="val 16667"/>
            </a:avLst>
          </a:prstGeom>
          <a:noFill/>
          <a:ln w="57150">
            <a:solidFill>
              <a:srgbClr val="FB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In Python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4642339" y="1372973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identify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642339" y="2641668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fetch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642339" y="3917332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parse content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42339" y="5212440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extract information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5662246" y="2008486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 nach unten 9"/>
          <p:cNvSpPr/>
          <p:nvPr/>
        </p:nvSpPr>
        <p:spPr>
          <a:xfrm>
            <a:off x="5662246" y="3263357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unten 10"/>
          <p:cNvSpPr/>
          <p:nvPr/>
        </p:nvSpPr>
        <p:spPr>
          <a:xfrm>
            <a:off x="5662246" y="4551104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ine Ecke des Rechtecks abrunden 11"/>
          <p:cNvSpPr/>
          <p:nvPr/>
        </p:nvSpPr>
        <p:spPr>
          <a:xfrm>
            <a:off x="5855676" y="2064907"/>
            <a:ext cx="782515" cy="342205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URLs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3" name="Eine Ecke des Rechtecks abrunden 12"/>
          <p:cNvSpPr/>
          <p:nvPr/>
        </p:nvSpPr>
        <p:spPr>
          <a:xfrm>
            <a:off x="5855677" y="3349066"/>
            <a:ext cx="782515" cy="274091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4" name="Pfeil nach unten 13"/>
          <p:cNvSpPr/>
          <p:nvPr/>
        </p:nvSpPr>
        <p:spPr>
          <a:xfrm>
            <a:off x="5662245" y="5848459"/>
            <a:ext cx="386862" cy="37434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ine Ecke des Rechtecks abrunden 14"/>
          <p:cNvSpPr/>
          <p:nvPr/>
        </p:nvSpPr>
        <p:spPr>
          <a:xfrm>
            <a:off x="4993394" y="6222805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information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6" name="Eine Ecke des Rechtecks abrunden 15"/>
          <p:cNvSpPr/>
          <p:nvPr/>
        </p:nvSpPr>
        <p:spPr>
          <a:xfrm>
            <a:off x="5855677" y="4621349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>
                <a:solidFill>
                  <a:schemeClr val="tx1"/>
                </a:solidFill>
              </a:rPr>
              <a:t>s</a:t>
            </a:r>
            <a:r>
              <a:rPr lang="en-GB" sz="1600" b="1" i="1" smtClean="0">
                <a:solidFill>
                  <a:schemeClr val="tx1"/>
                </a:solidFill>
              </a:rPr>
              <a:t>tructured 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861168" y="355371"/>
            <a:ext cx="1989016" cy="713628"/>
          </a:xfrm>
          <a:prstGeom prst="ellipse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bg1"/>
                </a:solidFill>
              </a:rPr>
              <a:t>operationalized problem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8" name="Pfeil nach unten 17"/>
          <p:cNvSpPr/>
          <p:nvPr/>
        </p:nvSpPr>
        <p:spPr>
          <a:xfrm>
            <a:off x="5662245" y="1033298"/>
            <a:ext cx="386862" cy="349020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fik 1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74" y="2596216"/>
            <a:ext cx="2502143" cy="77706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20" y="3474193"/>
            <a:ext cx="981107" cy="88790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06" y="1786165"/>
            <a:ext cx="982054" cy="87683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8" y="4981684"/>
            <a:ext cx="843351" cy="84335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873361" y="4918265"/>
            <a:ext cx="2148345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>
              <a:defRPr sz="2800" b="1">
                <a:solidFill>
                  <a:srgbClr val="FBC5CA"/>
                </a:solidFill>
              </a:defRPr>
            </a:lvl1pPr>
          </a:lstStyle>
          <a:p>
            <a:r>
              <a:rPr lang="en-GB" smtClean="0"/>
              <a:t>Regular</a:t>
            </a:r>
            <a:br>
              <a:rPr lang="en-GB" smtClean="0"/>
            </a:br>
            <a:r>
              <a:rPr lang="en-GB" smtClean="0"/>
              <a:t>Expressions</a:t>
            </a:r>
            <a:endParaRPr lang="en-GB"/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65" y="3867566"/>
            <a:ext cx="1260325" cy="1507566"/>
          </a:xfrm>
          <a:prstGeom prst="rect">
            <a:avLst/>
          </a:prstGeom>
        </p:spPr>
      </p:pic>
      <p:sp>
        <p:nvSpPr>
          <p:cNvPr id="27" name="Textfeld 26"/>
          <p:cNvSpPr txBox="1"/>
          <p:nvPr/>
        </p:nvSpPr>
        <p:spPr>
          <a:xfrm>
            <a:off x="7828294" y="5375132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Beautiful Soup</a:t>
            </a:r>
            <a:endParaRPr lang="en-GB"/>
          </a:p>
        </p:txBody>
      </p:sp>
      <p:sp>
        <p:nvSpPr>
          <p:cNvPr id="33" name="Abgerundete rechteckige Legende 32"/>
          <p:cNvSpPr/>
          <p:nvPr/>
        </p:nvSpPr>
        <p:spPr>
          <a:xfrm>
            <a:off x="803665" y="4873869"/>
            <a:ext cx="3355731" cy="1821119"/>
          </a:xfrm>
          <a:prstGeom prst="wedgeRoundRectCallout">
            <a:avLst>
              <a:gd name="adj1" fmla="val 60390"/>
              <a:gd name="adj2" fmla="val -16953"/>
              <a:gd name="adj3" fmla="val 16667"/>
            </a:avLst>
          </a:prstGeom>
          <a:noFill/>
          <a:ln w="57150">
            <a:solidFill>
              <a:srgbClr val="FB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bgerundete rechteckige Legende 33"/>
          <p:cNvSpPr/>
          <p:nvPr/>
        </p:nvSpPr>
        <p:spPr>
          <a:xfrm>
            <a:off x="7689306" y="3640544"/>
            <a:ext cx="4233894" cy="2193585"/>
          </a:xfrm>
          <a:prstGeom prst="wedgeRoundRectCallout">
            <a:avLst>
              <a:gd name="adj1" fmla="val -65112"/>
              <a:gd name="adj2" fmla="val -24660"/>
              <a:gd name="adj3" fmla="val 16667"/>
            </a:avLst>
          </a:prstGeom>
          <a:noFill/>
          <a:ln w="57150">
            <a:solidFill>
              <a:srgbClr val="FB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Grafik 3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BC5CA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970"/>
                    </a14:imgEffect>
                    <a14:imgEffect>
                      <a14:saturation sat="67000"/>
                    </a14:imgEffect>
                    <a14:imgEffect>
                      <a14:brightnessContrast bright="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35" y="1838912"/>
            <a:ext cx="409490" cy="422793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18" y="5873592"/>
            <a:ext cx="1200239" cy="646129"/>
          </a:xfrm>
          <a:prstGeom prst="rect">
            <a:avLst/>
          </a:prstGeom>
        </p:spPr>
      </p:pic>
      <p:sp>
        <p:nvSpPr>
          <p:cNvPr id="37" name="Textfeld 36"/>
          <p:cNvSpPr txBox="1"/>
          <p:nvPr/>
        </p:nvSpPr>
        <p:spPr>
          <a:xfrm>
            <a:off x="2777346" y="5934278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>
              <a:defRPr sz="2800" b="1">
                <a:solidFill>
                  <a:srgbClr val="FBC5CA"/>
                </a:solidFill>
              </a:defRPr>
            </a:lvl1pPr>
          </a:lstStyle>
          <a:p>
            <a:r>
              <a:rPr lang="en-GB"/>
              <a:t>NLTK</a:t>
            </a:r>
            <a:endParaRPr lang="en-GB"/>
          </a:p>
        </p:txBody>
      </p:sp>
      <p:sp>
        <p:nvSpPr>
          <p:cNvPr id="38" name="Abgerundete rechteckige Legende 37"/>
          <p:cNvSpPr/>
          <p:nvPr/>
        </p:nvSpPr>
        <p:spPr>
          <a:xfrm>
            <a:off x="7736254" y="1004669"/>
            <a:ext cx="3308784" cy="1402443"/>
          </a:xfrm>
          <a:prstGeom prst="wedgeRoundRectCallout">
            <a:avLst>
              <a:gd name="adj1" fmla="val -65466"/>
              <a:gd name="adj2" fmla="val -5434"/>
              <a:gd name="adj3" fmla="val 16667"/>
            </a:avLst>
          </a:prstGeom>
          <a:noFill/>
          <a:ln w="57150">
            <a:solidFill>
              <a:srgbClr val="FBC5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smtClean="0">
                <a:solidFill>
                  <a:srgbClr val="FBC5CA"/>
                </a:solidFill>
              </a:rPr>
              <a:t>db, google, twitter …</a:t>
            </a:r>
            <a:endParaRPr lang="en-GB" b="1">
              <a:solidFill>
                <a:srgbClr val="FBC5CA"/>
              </a:solidFill>
            </a:endParaRPr>
          </a:p>
        </p:txBody>
      </p:sp>
      <p:pic>
        <p:nvPicPr>
          <p:cNvPr id="39" name="Grafik 3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08" y="3761958"/>
            <a:ext cx="2502143" cy="777063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9459162" y="4624560"/>
            <a:ext cx="244810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smtClean="0">
                <a:solidFill>
                  <a:srgbClr val="FBC5CA"/>
                </a:solidFill>
              </a:rPr>
              <a:t>CSS selectors</a:t>
            </a:r>
          </a:p>
          <a:p>
            <a:r>
              <a:rPr lang="en-GB" sz="2800" b="1" smtClean="0">
                <a:solidFill>
                  <a:srgbClr val="FBC5CA"/>
                </a:solidFill>
              </a:rPr>
              <a:t>XPath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16322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Collecting e-mail addresses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3529526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Collecting all e-mail addresses of people and organizations associated with „innovation economics“ (by Google results).</a:t>
            </a:r>
          </a:p>
          <a:p>
            <a:pPr algn="ctr"/>
            <a:endParaRPr lang="de-DE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scrapy crawl google_inno –o emails.csv</a:t>
            </a:r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Geschweifte Klammer links 5"/>
          <p:cNvSpPr/>
          <p:nvPr/>
        </p:nvSpPr>
        <p:spPr>
          <a:xfrm rot="16200000">
            <a:off x="3536073" y="3686127"/>
            <a:ext cx="158655" cy="2411829"/>
          </a:xfrm>
          <a:prstGeom prst="leftBrace">
            <a:avLst/>
          </a:prstGeom>
          <a:ln w="28575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Geschweifte Klammer links 6"/>
          <p:cNvSpPr/>
          <p:nvPr/>
        </p:nvSpPr>
        <p:spPr>
          <a:xfrm rot="16200000">
            <a:off x="5974472" y="3777568"/>
            <a:ext cx="158655" cy="2228946"/>
          </a:xfrm>
          <a:prstGeom prst="leftBrace">
            <a:avLst/>
          </a:prstGeom>
          <a:ln w="28575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Geschweifte Klammer links 7"/>
          <p:cNvSpPr/>
          <p:nvPr/>
        </p:nvSpPr>
        <p:spPr>
          <a:xfrm rot="16200000">
            <a:off x="8582928" y="3516071"/>
            <a:ext cx="158653" cy="2751940"/>
          </a:xfrm>
          <a:prstGeom prst="leftBrace">
            <a:avLst/>
          </a:prstGeom>
          <a:ln w="28575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/>
          <p:cNvSpPr txBox="1"/>
          <p:nvPr/>
        </p:nvSpPr>
        <p:spPr>
          <a:xfrm>
            <a:off x="2635003" y="507923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scrapy command</a:t>
            </a:r>
            <a:endParaRPr lang="en-GB" i="1">
              <a:solidFill>
                <a:srgbClr val="FF339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338699" y="5079239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spider name</a:t>
            </a:r>
            <a:endParaRPr lang="en-GB" i="1">
              <a:solidFill>
                <a:srgbClr val="FF3399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7511802" y="507923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where to save output</a:t>
            </a:r>
            <a:endParaRPr lang="en-GB" i="1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4254661" cy="4351338"/>
          </a:xfrm>
        </p:spPr>
        <p:txBody>
          <a:bodyPr/>
          <a:lstStyle/>
          <a:p>
            <a:r>
              <a:rPr lang="en-GB" smtClean="0"/>
              <a:t>Scrapy is centered around “Spiders” that define which websites to access, how to access them and what to do with the content</a:t>
            </a:r>
          </a:p>
          <a:p>
            <a:r>
              <a:rPr lang="en-GB" smtClean="0"/>
              <a:t>A Spider is a pre-defined Scrapy object that you can </a:t>
            </a:r>
            <a:r>
              <a:rPr lang="en-GB" smtClean="0"/>
              <a:t>customize </a:t>
            </a:r>
            <a:r>
              <a:rPr lang="en-GB" smtClean="0"/>
              <a:t>to </a:t>
            </a:r>
            <a:r>
              <a:rPr lang="en-GB" smtClean="0"/>
              <a:t>fit your needs</a:t>
            </a:r>
          </a:p>
          <a:p>
            <a:endParaRPr lang="en-GB" smtClean="0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Spider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</a:t>
            </a:r>
            <a:r>
              <a:rPr lang="en-GB" smtClean="0">
                <a:hlinkClick r:id="rId2"/>
              </a:rPr>
              <a:t>docs.scrapy.org/en/latest/topics/spiders.html</a:t>
            </a:r>
            <a:r>
              <a:rPr lang="en-GB"/>
              <a:t> </a:t>
            </a:r>
            <a:r>
              <a:rPr lang="en-GB">
                <a:hlinkClick r:id="rId3"/>
              </a:rPr>
              <a:t>https://docs.scrapy.org/en/latest/topics/architecture.html</a:t>
            </a:r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59" y="1197430"/>
            <a:ext cx="6663141" cy="46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2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505584"/>
            <a:ext cx="7162800" cy="4864735"/>
          </a:xfrm>
        </p:spPr>
        <p:txBody>
          <a:bodyPr>
            <a:noAutofit/>
          </a:bodyPr>
          <a:lstStyle/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>
                <a:solidFill>
                  <a:srgbClr val="7030A0"/>
                </a:solidFill>
                <a:latin typeface="Consolas" panose="020B0609020204030204" pitchFamily="49" charset="0"/>
              </a:rPr>
              <a:t>import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scrapy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GB" sz="200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b="1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GB" sz="200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MySpider(scrapy.Spider):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name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= “myspider”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GB" sz="200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</a:t>
            </a:r>
            <a:r>
              <a:rPr lang="en-GB" sz="2000" b="1" smtClean="0">
                <a:solidFill>
                  <a:srgbClr val="7030A0"/>
                </a:solidFill>
                <a:latin typeface="Consolas" panose="020B0609020204030204" pitchFamily="49" charset="0"/>
              </a:rPr>
              <a:t>def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start_requests(self):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   </a:t>
            </a:r>
            <a: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  <a:t># generate initial urls</a:t>
            </a:r>
            <a:b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</a:br>
            <a:r>
              <a:rPr lang="en-GB" sz="2000" smtClean="0">
                <a:solidFill>
                  <a:srgbClr val="BC8FDD"/>
                </a:solidFill>
                <a:latin typeface="Consolas" panose="020B0609020204030204" pitchFamily="49" charset="0"/>
              </a:rPr>
              <a:t>      </a:t>
            </a:r>
            <a:r>
              <a:rPr lang="en-GB" sz="2000" b="1" smtClean="0">
                <a:solidFill>
                  <a:srgbClr val="7030A0"/>
                </a:solidFill>
                <a:latin typeface="Consolas" panose="020B0609020204030204" pitchFamily="49" charset="0"/>
              </a:rPr>
              <a:t>yield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scrapy.Request(url=url,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                callback=self.parse)</a:t>
            </a:r>
            <a:endParaRPr lang="en-GB" sz="2000" i="1" smtClean="0">
              <a:solidFill>
                <a:srgbClr val="BC8FDD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endParaRPr lang="en-GB" sz="200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</a:t>
            </a:r>
            <a:r>
              <a:rPr lang="en-GB" sz="2000" b="1" smtClean="0">
                <a:solidFill>
                  <a:srgbClr val="7030A0"/>
                </a:solidFill>
                <a:latin typeface="Consolas" panose="020B0609020204030204" pitchFamily="49" charset="0"/>
              </a:rPr>
              <a:t>def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parse(self, response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   </a:t>
            </a:r>
            <a: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  <a:t># identify next sources</a:t>
            </a:r>
            <a:endParaRPr lang="en-GB" sz="200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  response.follow(url=new_url, self.parse)</a:t>
            </a:r>
            <a:endParaRPr lang="en-GB" sz="2000" smtClean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i="1" smtClean="0">
                <a:solidFill>
                  <a:srgbClr val="7030A0"/>
                </a:solidFill>
                <a:latin typeface="Consolas" panose="020B0609020204030204" pitchFamily="49" charset="0"/>
              </a:rPr>
              <a:t>      </a:t>
            </a:r>
            <a: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  <a:t># </a:t>
            </a:r>
            <a: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  <a:t>parse / extract info from </a:t>
            </a:r>
            <a:r>
              <a:rPr lang="en-GB" sz="2000" i="1" smtClean="0">
                <a:solidFill>
                  <a:srgbClr val="BC8FDD"/>
                </a:solidFill>
                <a:latin typeface="Consolas" panose="020B0609020204030204" pitchFamily="49" charset="0"/>
              </a:rPr>
              <a:t>response</a:t>
            </a:r>
          </a:p>
          <a:p>
            <a:pPr marL="0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     </a:t>
            </a:r>
            <a:r>
              <a:rPr lang="en-GB" sz="2000" b="1" smtClean="0">
                <a:solidFill>
                  <a:srgbClr val="7030A0"/>
                </a:solidFill>
                <a:latin typeface="Consolas" panose="020B0609020204030204" pitchFamily="49" charset="0"/>
              </a:rPr>
              <a:t>yield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 some_result</a:t>
            </a:r>
            <a:endParaRPr lang="en-GB" sz="200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Spider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https://docs.scrapy.org/en/latest/topics/spiders.html</a:t>
            </a:r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8772379" y="1194739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identify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772379" y="2463434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fetch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772379" y="3739098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parse content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8772379" y="5034206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extract information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Pfeil nach unten 9"/>
          <p:cNvSpPr/>
          <p:nvPr/>
        </p:nvSpPr>
        <p:spPr>
          <a:xfrm>
            <a:off x="9792286" y="1830252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unten 10"/>
          <p:cNvSpPr/>
          <p:nvPr/>
        </p:nvSpPr>
        <p:spPr>
          <a:xfrm>
            <a:off x="9792286" y="3085123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Pfeil nach unten 11"/>
          <p:cNvSpPr/>
          <p:nvPr/>
        </p:nvSpPr>
        <p:spPr>
          <a:xfrm>
            <a:off x="9792286" y="4372870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ine Ecke des Rechtecks abrunden 12"/>
          <p:cNvSpPr/>
          <p:nvPr/>
        </p:nvSpPr>
        <p:spPr>
          <a:xfrm>
            <a:off x="9985716" y="1886673"/>
            <a:ext cx="782515" cy="342205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URLs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4" name="Eine Ecke des Rechtecks abrunden 13"/>
          <p:cNvSpPr/>
          <p:nvPr/>
        </p:nvSpPr>
        <p:spPr>
          <a:xfrm>
            <a:off x="9985717" y="3170832"/>
            <a:ext cx="782515" cy="274091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5" name="Pfeil nach unten 14"/>
          <p:cNvSpPr/>
          <p:nvPr/>
        </p:nvSpPr>
        <p:spPr>
          <a:xfrm>
            <a:off x="9792285" y="5670225"/>
            <a:ext cx="386862" cy="37434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ine Ecke des Rechtecks abrunden 15"/>
          <p:cNvSpPr/>
          <p:nvPr/>
        </p:nvSpPr>
        <p:spPr>
          <a:xfrm>
            <a:off x="9123434" y="6044571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information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7" name="Eine Ecke des Rechtecks abrunden 16"/>
          <p:cNvSpPr/>
          <p:nvPr/>
        </p:nvSpPr>
        <p:spPr>
          <a:xfrm>
            <a:off x="9985717" y="4443115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>
                <a:solidFill>
                  <a:schemeClr val="tx1"/>
                </a:solidFill>
              </a:rPr>
              <a:t>s</a:t>
            </a:r>
            <a:r>
              <a:rPr lang="en-GB" sz="1600" b="1" i="1" smtClean="0">
                <a:solidFill>
                  <a:schemeClr val="tx1"/>
                </a:solidFill>
              </a:rPr>
              <a:t>tructured 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8991208" y="177137"/>
            <a:ext cx="1989016" cy="713628"/>
          </a:xfrm>
          <a:prstGeom prst="ellipse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bg1"/>
                </a:solidFill>
              </a:rPr>
              <a:t>operationalized problem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9792285" y="855064"/>
            <a:ext cx="386862" cy="349020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 Verbindung mit Pfeil 20"/>
          <p:cNvCxnSpPr>
            <a:stCxn id="6" idx="1"/>
          </p:cNvCxnSpPr>
          <p:nvPr/>
        </p:nvCxnSpPr>
        <p:spPr>
          <a:xfrm flipH="1">
            <a:off x="5212080" y="1505584"/>
            <a:ext cx="3560299" cy="1579539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>
            <a:stCxn id="7" idx="1"/>
          </p:cNvCxnSpPr>
          <p:nvPr/>
        </p:nvCxnSpPr>
        <p:spPr>
          <a:xfrm flipH="1">
            <a:off x="5974080" y="2774279"/>
            <a:ext cx="2798299" cy="670644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stCxn id="8" idx="1"/>
          </p:cNvCxnSpPr>
          <p:nvPr/>
        </p:nvCxnSpPr>
        <p:spPr>
          <a:xfrm flipH="1">
            <a:off x="7063741" y="4049943"/>
            <a:ext cx="1708638" cy="930768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6" idx="1"/>
          </p:cNvCxnSpPr>
          <p:nvPr/>
        </p:nvCxnSpPr>
        <p:spPr>
          <a:xfrm flipH="1">
            <a:off x="6873240" y="1505584"/>
            <a:ext cx="1899139" cy="2972044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7" idx="1"/>
          </p:cNvCxnSpPr>
          <p:nvPr/>
        </p:nvCxnSpPr>
        <p:spPr>
          <a:xfrm flipH="1">
            <a:off x="6873240" y="2774279"/>
            <a:ext cx="1899139" cy="1722793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9" idx="1"/>
          </p:cNvCxnSpPr>
          <p:nvPr/>
        </p:nvCxnSpPr>
        <p:spPr>
          <a:xfrm flipH="1" flipV="1">
            <a:off x="7063741" y="5014762"/>
            <a:ext cx="1708638" cy="330289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16" idx="1"/>
          </p:cNvCxnSpPr>
          <p:nvPr/>
        </p:nvCxnSpPr>
        <p:spPr>
          <a:xfrm flipH="1" flipV="1">
            <a:off x="4328160" y="5268782"/>
            <a:ext cx="4795274" cy="924247"/>
          </a:xfrm>
          <a:prstGeom prst="straightConnector1">
            <a:avLst/>
          </a:prstGeom>
          <a:ln w="190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7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96354" cy="4351338"/>
          </a:xfrm>
        </p:spPr>
        <p:txBody>
          <a:bodyPr/>
          <a:lstStyle/>
          <a:p>
            <a:r>
              <a:rPr lang="en-GB">
                <a:latin typeface="Consolas" panose="020B0609020204030204" pitchFamily="49" charset="0"/>
              </a:rPr>
              <a:t>pip install </a:t>
            </a:r>
            <a:r>
              <a:rPr lang="en-GB" smtClean="0">
                <a:latin typeface="Consolas" panose="020B0609020204030204" pitchFamily="49" charset="0"/>
              </a:rPr>
              <a:t>scrapy</a:t>
            </a:r>
          </a:p>
          <a:p>
            <a:endParaRPr lang="en-GB">
              <a:latin typeface="Consolas" panose="020B0609020204030204" pitchFamily="49" charset="0"/>
            </a:endParaRPr>
          </a:p>
          <a:p>
            <a:r>
              <a:rPr lang="en-GB" smtClean="0">
                <a:latin typeface="Consolas" panose="020B0609020204030204" pitchFamily="49" charset="0"/>
              </a:rPr>
              <a:t>scrapy startproject </a:t>
            </a:r>
            <a:r>
              <a:rPr lang="en-GB" i="1" smtClean="0">
                <a:latin typeface="Consolas" panose="020B0609020204030204" pitchFamily="49" charset="0"/>
              </a:rPr>
              <a:t>workshop</a:t>
            </a:r>
            <a:endParaRPr lang="en-GB" i="1">
              <a:latin typeface="Consolas" panose="020B0609020204030204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</a:t>
            </a:r>
            <a:endParaRPr lang="en-GB"/>
          </a:p>
        </p:txBody>
      </p:sp>
      <p:sp>
        <p:nvSpPr>
          <p:cNvPr id="7" name="Rechteck 6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https://docs.scrapy.org/en/latest/intro/tutorial.html</a:t>
            </a:r>
            <a:endParaRPr lang="en-GB"/>
          </a:p>
        </p:txBody>
      </p:sp>
      <p:sp>
        <p:nvSpPr>
          <p:cNvPr id="8" name="Abgerundetes Rechteck 7"/>
          <p:cNvSpPr/>
          <p:nvPr/>
        </p:nvSpPr>
        <p:spPr>
          <a:xfrm>
            <a:off x="1003300" y="3794759"/>
            <a:ext cx="5549900" cy="2382203"/>
          </a:xfrm>
          <a:prstGeom prst="roundRect">
            <a:avLst>
              <a:gd name="adj" fmla="val 32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Exercise (5 mins):</a:t>
            </a: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Install scrapy and create a new scrapy project</a:t>
            </a:r>
            <a:endParaRPr lang="en-GB" sz="2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Inhaltsplatzhalter 4"/>
          <p:cNvSpPr txBox="1">
            <a:spLocks/>
          </p:cNvSpPr>
          <p:nvPr/>
        </p:nvSpPr>
        <p:spPr>
          <a:xfrm>
            <a:off x="7426569" y="1914009"/>
            <a:ext cx="44020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en-GB" u="sng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workshop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scrapy.cfg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GB" u="sng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workshop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__init__.py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items.py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middlewares.py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pipelines.py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settings.py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en-GB" u="sng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spiders</a:t>
            </a:r>
          </a:p>
          <a:p>
            <a:pPr lvl="3">
              <a:buFont typeface="Symbol" panose="05050102010706020507" pitchFamily="18" charset="2"/>
              <a:buChar char="-"/>
            </a:pPr>
            <a:r>
              <a:rPr lang="en-GB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__init__.py</a:t>
            </a:r>
          </a:p>
          <a:p>
            <a:pPr lvl="2">
              <a:buFont typeface="Symbol" panose="05050102010706020507" pitchFamily="18" charset="2"/>
              <a:buChar char="-"/>
            </a:pPr>
            <a:endParaRPr lang="en-GB" smtClean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>
              <a:buFont typeface="Symbol" panose="05050102010706020507" pitchFamily="18" charset="2"/>
              <a:buChar char="-"/>
            </a:pPr>
            <a:endParaRPr lang="en-GB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3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Crawling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4209464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 all titles of websites that are linked on FG Inno‘s website (plus one level of recursion).</a:t>
            </a:r>
          </a:p>
          <a:p>
            <a:pPr algn="ctr"/>
            <a:endParaRPr lang="de-DE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scrapy crawl inno –o links.csv</a:t>
            </a:r>
          </a:p>
          <a:p>
            <a:pPr algn="ctr"/>
            <a:endParaRPr lang="en-GB" sz="2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GB" sz="2800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file: </a:t>
            </a:r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/intro/intro/spiders/inno_spider.py</a:t>
            </a:r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8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smtClean="0"/>
              <a:t>Goals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46777" cy="43513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GB" sz="2800" smtClean="0"/>
              <a:t>Understand </a:t>
            </a:r>
            <a:r>
              <a:rPr lang="en-GB" sz="2800"/>
              <a:t>what web scraping is and how it </a:t>
            </a:r>
            <a:r>
              <a:rPr lang="en-GB" sz="2800" smtClean="0"/>
              <a:t>works</a:t>
            </a:r>
          </a:p>
          <a:p>
            <a:pPr marL="228600" lvl="1">
              <a:spcBef>
                <a:spcPts val="1000"/>
              </a:spcBef>
            </a:pPr>
            <a:r>
              <a:rPr lang="en-GB" sz="2800" smtClean="0"/>
              <a:t>Know </a:t>
            </a:r>
            <a:r>
              <a:rPr lang="en-GB" sz="2800"/>
              <a:t>tools that let you perform web scraping</a:t>
            </a:r>
          </a:p>
          <a:p>
            <a:pPr marL="228600" lvl="1">
              <a:spcBef>
                <a:spcPts val="1000"/>
              </a:spcBef>
            </a:pPr>
            <a:r>
              <a:rPr lang="en-GB" sz="2800" smtClean="0"/>
              <a:t>Be </a:t>
            </a:r>
            <a:r>
              <a:rPr lang="en-GB" sz="2800"/>
              <a:t>able to perform a </a:t>
            </a:r>
            <a:r>
              <a:rPr lang="en-GB" sz="2800" smtClean="0"/>
              <a:t>simple custom </a:t>
            </a:r>
            <a:r>
              <a:rPr lang="en-GB" sz="2800"/>
              <a:t>web scraping </a:t>
            </a:r>
            <a:r>
              <a:rPr lang="en-GB" sz="2800" smtClean="0"/>
              <a:t>task</a:t>
            </a:r>
          </a:p>
          <a:p>
            <a:pPr marL="228600" lvl="1">
              <a:spcBef>
                <a:spcPts val="1000"/>
              </a:spcBef>
            </a:pPr>
            <a:r>
              <a:rPr lang="en-GB" sz="2800" smtClean="0"/>
              <a:t>Know different practical ways to extract information from content</a:t>
            </a:r>
            <a:endParaRPr lang="en-GB" sz="2800"/>
          </a:p>
          <a:p>
            <a:pPr marL="228600" lvl="1">
              <a:spcBef>
                <a:spcPts val="1000"/>
              </a:spcBef>
            </a:pPr>
            <a:r>
              <a:rPr lang="en-GB" sz="2800"/>
              <a:t>Know common problems and </a:t>
            </a:r>
            <a:r>
              <a:rPr lang="en-GB" sz="2800" smtClean="0"/>
              <a:t>limitations</a:t>
            </a:r>
            <a:endParaRPr lang="en-GB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22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927080" cy="435133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Exercise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1690688"/>
            <a:ext cx="10350500" cy="4628050"/>
          </a:xfrm>
          <a:prstGeom prst="roundRect">
            <a:avLst>
              <a:gd name="adj" fmla="val 32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Exercise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(15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mins):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GB" sz="2800" smtClean="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Collect </a:t>
            </a:r>
            <a:r>
              <a:rPr lang="en-GB" sz="2800">
                <a:solidFill>
                  <a:prstClr val="black"/>
                </a:solidFill>
              </a:rPr>
              <a:t>all </a:t>
            </a:r>
            <a:r>
              <a:rPr lang="en-GB" sz="2800" smtClean="0">
                <a:solidFill>
                  <a:prstClr val="black"/>
                </a:solidFill>
              </a:rPr>
              <a:t>(recent) blog posts’ titles from </a:t>
            </a:r>
            <a:r>
              <a:rPr lang="en-GB" sz="2800" smtClean="0">
                <a:solidFill>
                  <a:prstClr val="black"/>
                </a:solidFill>
                <a:hlinkClick r:id="rId2"/>
              </a:rPr>
              <a:t>www.innovation-economics.de</a:t>
            </a:r>
            <a:endParaRPr lang="en-GB" sz="2800" smtClean="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en-GB" sz="280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800" i="1">
                <a:solidFill>
                  <a:prstClr val="black"/>
                </a:solidFill>
              </a:rPr>
              <a:t>Hint</a:t>
            </a:r>
            <a:r>
              <a:rPr lang="en-GB" sz="2800" i="1">
                <a:solidFill>
                  <a:prstClr val="black"/>
                </a:solidFill>
              </a:rPr>
              <a:t>:</a:t>
            </a:r>
            <a:r>
              <a:rPr lang="en-GB" sz="2800">
                <a:solidFill>
                  <a:prstClr val="black"/>
                </a:solidFill>
              </a:rPr>
              <a:t> </a:t>
            </a:r>
            <a:r>
              <a:rPr lang="en-GB" sz="2800" smtClean="0">
                <a:solidFill>
                  <a:prstClr val="black"/>
                </a:solidFill>
              </a:rPr>
              <a:t>use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400" smtClean="0">
                <a:solidFill>
                  <a:prstClr val="black"/>
                </a:solidFill>
                <a:latin typeface="Consolas" panose="020B0609020204030204" pitchFamily="49" charset="0"/>
              </a:rPr>
              <a:t>response.css</a:t>
            </a:r>
            <a:r>
              <a:rPr lang="en-GB" sz="2400">
                <a:solidFill>
                  <a:prstClr val="black"/>
                </a:solidFill>
                <a:latin typeface="Consolas" panose="020B0609020204030204" pitchFamily="49" charset="0"/>
              </a:rPr>
              <a:t>('h2.entry-title a::text').</a:t>
            </a:r>
            <a:r>
              <a:rPr lang="en-GB" sz="2400">
                <a:solidFill>
                  <a:prstClr val="black"/>
                </a:solidFill>
                <a:latin typeface="Consolas" panose="020B0609020204030204" pitchFamily="49" charset="0"/>
              </a:rPr>
              <a:t>extract</a:t>
            </a:r>
            <a:r>
              <a:rPr lang="en-GB" sz="2400" smtClean="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to get a list of all post titles</a:t>
            </a:r>
            <a:endParaRPr lang="en-GB" sz="2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435262"/>
            <a:ext cx="11085000" cy="53243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import scrapy</a:t>
            </a:r>
          </a:p>
          <a:p>
            <a:pPr marL="0" indent="0">
              <a:buNone/>
            </a:pPr>
            <a:endParaRPr lang="en-GB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class InnoSpider(scrapy.Spider):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name = "innovation-economics"</a:t>
            </a:r>
          </a:p>
          <a:p>
            <a:pPr marL="0" indent="0">
              <a:buNone/>
            </a:pPr>
            <a:endParaRPr lang="en-GB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def start_requests(self):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    url = 'http://innovation-economics.de/'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    yield scrapy.Request(url=url, callback=self.parse)</a:t>
            </a:r>
          </a:p>
          <a:p>
            <a:pPr marL="0" indent="0">
              <a:buNone/>
            </a:pPr>
            <a:endParaRPr lang="en-GB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def parse(self, response):</a:t>
            </a:r>
          </a:p>
          <a:p>
            <a:pPr marL="0" indent="0">
              <a:buNone/>
            </a:pPr>
            <a:r>
              <a:rPr lang="en-GB" smtClean="0">
                <a:latin typeface="Consolas" panose="020B0609020204030204" pitchFamily="49" charset="0"/>
              </a:rPr>
              <a:t>        post_titles </a:t>
            </a:r>
            <a:r>
              <a:rPr lang="en-GB">
                <a:latin typeface="Consolas" panose="020B0609020204030204" pitchFamily="49" charset="0"/>
              </a:rPr>
              <a:t>= response.css('h2.entry-title a::text').extract()</a:t>
            </a:r>
          </a:p>
          <a:p>
            <a:pPr marL="0" indent="0">
              <a:buNone/>
            </a:pPr>
            <a:endParaRPr lang="en-GB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    </a:t>
            </a:r>
            <a:r>
              <a:rPr lang="en-GB">
                <a:latin typeface="Consolas" panose="020B0609020204030204" pitchFamily="49" charset="0"/>
              </a:rPr>
              <a:t>for </a:t>
            </a:r>
            <a:r>
              <a:rPr lang="en-GB" smtClean="0">
                <a:latin typeface="Consolas" panose="020B0609020204030204" pitchFamily="49" charset="0"/>
              </a:rPr>
              <a:t>title in zippost_titles:</a:t>
            </a:r>
            <a:endParaRPr lang="en-GB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        </a:t>
            </a:r>
            <a:r>
              <a:rPr lang="en-GB" smtClean="0">
                <a:latin typeface="Consolas" panose="020B0609020204030204" pitchFamily="49" charset="0"/>
              </a:rPr>
              <a:t>yield {</a:t>
            </a:r>
            <a:r>
              <a:rPr lang="en-GB">
                <a:latin typeface="Consolas" panose="020B0609020204030204" pitchFamily="49" charset="0"/>
              </a:rPr>
              <a:t>'title</a:t>
            </a:r>
            <a:r>
              <a:rPr lang="en-GB" smtClean="0">
                <a:latin typeface="Consolas" panose="020B0609020204030204" pitchFamily="49" charset="0"/>
              </a:rPr>
              <a:t>': title}</a:t>
            </a:r>
            <a:endParaRPr lang="en-GB">
              <a:latin typeface="Consolas" panose="020B0609020204030204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45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HTML, CSS</a:t>
            </a:r>
            <a:r>
              <a:rPr lang="en-GB"/>
              <a:t>, </a:t>
            </a:r>
            <a:r>
              <a:rPr lang="en-GB" smtClean="0"/>
              <a:t>XPath crash course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mtClean="0">
                <a:solidFill>
                  <a:srgbClr val="C00000"/>
                </a:solidFill>
              </a:rPr>
              <a:t>Extracting information from the web: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trike="sngStrike" smtClean="0">
                <a:solidFill>
                  <a:srgbClr val="C00000"/>
                </a:solidFill>
              </a:rPr>
              <a:t>Accessing websites  </a:t>
            </a:r>
            <a:r>
              <a:rPr lang="de-DE" smtClean="0">
                <a:solidFill>
                  <a:srgbClr val="C00000"/>
                </a:solidFill>
              </a:rPr>
              <a:t>✔ </a:t>
            </a:r>
            <a:endParaRPr lang="en-GB" smtClean="0">
              <a:solidFill>
                <a:srgbClr val="C0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mtClean="0">
                <a:solidFill>
                  <a:srgbClr val="C00000"/>
                </a:solidFill>
              </a:rPr>
              <a:t>Parsing the content</a:t>
            </a:r>
          </a:p>
          <a:p>
            <a:pPr lvl="1"/>
            <a:endParaRPr lang="en-GB" smtClean="0"/>
          </a:p>
          <a:p>
            <a:r>
              <a:rPr lang="en-GB" smtClean="0"/>
              <a:t>“the web” is often structured data, most commonly in HTML format, almost always enriched with CSS</a:t>
            </a:r>
          </a:p>
          <a:p>
            <a:r>
              <a:rPr lang="en-GB" smtClean="0"/>
              <a:t>HTML (+CSS) represents data in a tree-like structure that can be systematically parsed, e.g. using CSS selectors, or XPath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HTML, CSS, XPath crash course	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7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HTML, CSS, XPath crash course	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3601539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>
                <a:solidFill>
                  <a:schemeClr val="tx1">
                    <a:lumMod val="95000"/>
                    <a:lumOff val="5000"/>
                  </a:schemeClr>
                </a:solidFill>
              </a:rPr>
              <a:t>Source of website </a:t>
            </a:r>
            <a:r>
              <a:rPr lang="de-DE" sz="280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https://</a:t>
            </a:r>
            <a:r>
              <a:rPr lang="de-DE" sz="280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www.inno.tu-berlin.de/menue/chair_of_innovation_economics</a:t>
            </a:r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  <a:hlinkClick r:id="rId2"/>
              </a:rPr>
              <a:t>/</a:t>
            </a:r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b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Firefox webdeveloper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5045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11085000" cy="4922416"/>
          </a:xfrm>
        </p:spPr>
        <p:txBody>
          <a:bodyPr>
            <a:normAutofit fontScale="92500" lnSpcReduction="10000"/>
          </a:bodyPr>
          <a:lstStyle/>
          <a:p>
            <a:r>
              <a:rPr lang="de-DE" b="1"/>
              <a:t>Hypertext </a:t>
            </a:r>
            <a:r>
              <a:rPr lang="de-DE" b="1"/>
              <a:t>Markup </a:t>
            </a:r>
            <a:r>
              <a:rPr lang="de-DE" b="1" smtClean="0"/>
              <a:t>Language</a:t>
            </a:r>
            <a:endParaRPr lang="de-DE" smtClean="0"/>
          </a:p>
          <a:p>
            <a:r>
              <a:rPr lang="de-DE" smtClean="0"/>
              <a:t>Language to define the structure of a website </a:t>
            </a:r>
            <a:r>
              <a:rPr lang="de-DE" smtClean="0">
                <a:sym typeface="Wingdings" panose="05000000000000000000" pitchFamily="2" charset="2"/>
              </a:rPr>
              <a:t> </a:t>
            </a:r>
            <a:r>
              <a:rPr lang="de-DE" b="1" smtClean="0">
                <a:sym typeface="Wingdings" panose="05000000000000000000" pitchFamily="2" charset="2"/>
              </a:rPr>
              <a:t>structured data!</a:t>
            </a:r>
            <a:endParaRPr lang="de-DE" b="1" smtClean="0"/>
          </a:p>
          <a:p>
            <a:r>
              <a:rPr lang="de-DE" smtClean="0"/>
              <a:t>Rendered by web browser to display website</a:t>
            </a:r>
          </a:p>
          <a:p>
            <a:endParaRPr lang="de-DE" smtClean="0"/>
          </a:p>
          <a:p>
            <a:endParaRPr lang="de-DE"/>
          </a:p>
          <a:p>
            <a:endParaRPr lang="de-DE" smtClean="0"/>
          </a:p>
          <a:p>
            <a:endParaRPr lang="de-DE" smtClean="0"/>
          </a:p>
          <a:p>
            <a:r>
              <a:rPr lang="de-DE" smtClean="0"/>
              <a:t>Info for standardization-nerds:</a:t>
            </a:r>
          </a:p>
          <a:p>
            <a:pPr lvl="1"/>
            <a:r>
              <a:rPr lang="de-DE" smtClean="0"/>
              <a:t>First developed by Tim Berners-Lee (CERN) in 1991</a:t>
            </a:r>
          </a:p>
          <a:p>
            <a:pPr lvl="1"/>
            <a:r>
              <a:rPr lang="de-DE" smtClean="0"/>
              <a:t>First standardized at IETF as RFCs in 1993</a:t>
            </a:r>
          </a:p>
          <a:p>
            <a:pPr lvl="1"/>
            <a:r>
              <a:rPr lang="de-DE" smtClean="0"/>
              <a:t>Developed at W3C since 1997</a:t>
            </a:r>
          </a:p>
          <a:p>
            <a:pPr lvl="1"/>
            <a:r>
              <a:rPr lang="de-DE" smtClean="0"/>
              <a:t>Currently: HTML5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</a:t>
            </a:r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79" y="3280802"/>
            <a:ext cx="1537925" cy="14232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83" y="3714972"/>
            <a:ext cx="537405" cy="55486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092" y="3373399"/>
            <a:ext cx="1919789" cy="1330607"/>
          </a:xfrm>
          <a:prstGeom prst="rect">
            <a:avLst/>
          </a:prstGeom>
        </p:spPr>
      </p:pic>
      <p:sp>
        <p:nvSpPr>
          <p:cNvPr id="10" name="Pfeil nach unten 9"/>
          <p:cNvSpPr/>
          <p:nvPr/>
        </p:nvSpPr>
        <p:spPr>
          <a:xfrm rot="16200000">
            <a:off x="3947562" y="3668900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unten 10"/>
          <p:cNvSpPr/>
          <p:nvPr/>
        </p:nvSpPr>
        <p:spPr>
          <a:xfrm rot="16200000">
            <a:off x="5663876" y="3668900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0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52" y="1922181"/>
            <a:ext cx="6766696" cy="3943506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</a:t>
            </a:r>
            <a:endParaRPr lang="en-GB"/>
          </a:p>
        </p:txBody>
      </p:sp>
      <p:sp>
        <p:nvSpPr>
          <p:cNvPr id="9" name="Textfeld 8"/>
          <p:cNvSpPr txBox="1"/>
          <p:nvPr/>
        </p:nvSpPr>
        <p:spPr>
          <a:xfrm>
            <a:off x="1973717" y="6097180"/>
            <a:ext cx="824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The world’s first website… </a:t>
            </a:r>
            <a:r>
              <a:rPr lang="en-GB">
                <a:hlinkClick r:id="rId3"/>
              </a:rPr>
              <a:t>http</a:t>
            </a:r>
            <a:r>
              <a:rPr lang="en-GB">
                <a:hlinkClick r:id="rId3"/>
              </a:rPr>
              <a:t>://</a:t>
            </a:r>
            <a:r>
              <a:rPr lang="en-GB" smtClean="0">
                <a:hlinkClick r:id="rId3"/>
              </a:rPr>
              <a:t>info.cern.ch/hypertext/WWW/TheProject.html</a:t>
            </a:r>
            <a:endParaRPr lang="en-GB" smtClean="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16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&lt;head&gt;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&lt;title&gt;This is a title&lt;/title&gt;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&lt;/head&gt;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&lt;body&gt;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  &lt;p&gt;Hello world!&lt;/p&gt;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  &lt;/body&gt;</a:t>
            </a:r>
          </a:p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&lt;/html&gt;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</a:t>
            </a:r>
            <a:endParaRPr lang="en-GB"/>
          </a:p>
        </p:txBody>
      </p:sp>
      <p:sp>
        <p:nvSpPr>
          <p:cNvPr id="6" name="Geschweifte Klammer links 5"/>
          <p:cNvSpPr/>
          <p:nvPr/>
        </p:nvSpPr>
        <p:spPr>
          <a:xfrm rot="10800000">
            <a:off x="7820460" y="2795379"/>
            <a:ext cx="258668" cy="1325208"/>
          </a:xfrm>
          <a:prstGeom prst="leftBrace">
            <a:avLst/>
          </a:prstGeom>
          <a:ln w="28575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8329747" y="327331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meta information</a:t>
            </a:r>
            <a:endParaRPr lang="en-GB" i="1">
              <a:solidFill>
                <a:srgbClr val="FF3399"/>
              </a:solidFill>
            </a:endParaRPr>
          </a:p>
        </p:txBody>
      </p:sp>
      <p:sp>
        <p:nvSpPr>
          <p:cNvPr id="8" name="Geschweifte Klammer links 7"/>
          <p:cNvSpPr/>
          <p:nvPr/>
        </p:nvSpPr>
        <p:spPr>
          <a:xfrm rot="10800000">
            <a:off x="7820460" y="4255524"/>
            <a:ext cx="258668" cy="1325208"/>
          </a:xfrm>
          <a:prstGeom prst="leftBrace">
            <a:avLst/>
          </a:prstGeom>
          <a:ln w="28575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feld 8"/>
          <p:cNvSpPr txBox="1"/>
          <p:nvPr/>
        </p:nvSpPr>
        <p:spPr>
          <a:xfrm>
            <a:off x="8329746" y="473386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content</a:t>
            </a:r>
            <a:endParaRPr lang="en-GB" i="1">
              <a:solidFill>
                <a:srgbClr val="FF3399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https://developer.mozilla.org/en-US/docs/Learn/HTML/Introduction_to_HTML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7697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bgerundete rechteckige Legende 13"/>
          <p:cNvSpPr/>
          <p:nvPr/>
        </p:nvSpPr>
        <p:spPr>
          <a:xfrm>
            <a:off x="838200" y="3287209"/>
            <a:ext cx="8699339" cy="2361237"/>
          </a:xfrm>
          <a:prstGeom prst="wedgeRoundRectCallout">
            <a:avLst>
              <a:gd name="adj1" fmla="val -31227"/>
              <a:gd name="adj2" fmla="val -69762"/>
              <a:gd name="adj3" fmla="val 16667"/>
            </a:avLst>
          </a:prstGeom>
          <a:ln w="28575"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278038" y="39875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>
                <a:latin typeface="Consolas" panose="020B0609020204030204" pitchFamily="49" charset="0"/>
              </a:rPr>
              <a:t>&lt;</a:t>
            </a:r>
            <a:r>
              <a:rPr lang="en-GB">
                <a:solidFill>
                  <a:srgbClr val="FF3399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>
                <a:solidFill>
                  <a:srgbClr val="7030A0"/>
                </a:solidFill>
                <a:latin typeface="Consolas" panose="020B0609020204030204" pitchFamily="49" charset="0"/>
              </a:rPr>
              <a:t>href</a:t>
            </a:r>
            <a:r>
              <a:rPr lang="en-GB">
                <a:latin typeface="Consolas" panose="020B0609020204030204" pitchFamily="49" charset="0"/>
              </a:rPr>
              <a:t>="</a:t>
            </a:r>
            <a:r>
              <a:rPr lang="en-GB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https</a:t>
            </a:r>
            <a:r>
              <a:rPr lang="en-GB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://</a:t>
            </a:r>
            <a:r>
              <a:rPr lang="en-GB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www.inno.tu-berlin.de/</a:t>
            </a:r>
            <a:r>
              <a:rPr lang="en-GB" smtClean="0">
                <a:latin typeface="Consolas" panose="020B0609020204030204" pitchFamily="49" charset="0"/>
              </a:rPr>
              <a:t>"&gt;</a:t>
            </a:r>
          </a:p>
          <a:p>
            <a:pPr marL="0" indent="0">
              <a:buNone/>
            </a:pPr>
            <a:r>
              <a:rPr lang="en-GB" smtClean="0">
                <a:solidFill>
                  <a:srgbClr val="FFC000"/>
                </a:solidFill>
                <a:latin typeface="Consolas" panose="020B0609020204030204" pitchFamily="49" charset="0"/>
              </a:rPr>
              <a:t>	A </a:t>
            </a:r>
            <a:r>
              <a:rPr lang="en-GB">
                <a:solidFill>
                  <a:srgbClr val="FFC000"/>
                </a:solidFill>
                <a:latin typeface="Consolas" panose="020B0609020204030204" pitchFamily="49" charset="0"/>
              </a:rPr>
              <a:t>link </a:t>
            </a:r>
            <a:r>
              <a:rPr lang="en-GB">
                <a:solidFill>
                  <a:srgbClr val="FFC000"/>
                </a:solidFill>
                <a:latin typeface="Consolas" panose="020B0609020204030204" pitchFamily="49" charset="0"/>
              </a:rPr>
              <a:t>to </a:t>
            </a:r>
            <a:r>
              <a:rPr lang="en-GB" smtClean="0">
                <a:solidFill>
                  <a:srgbClr val="FFC000"/>
                </a:solidFill>
                <a:latin typeface="Consolas" panose="020B0609020204030204" pitchFamily="49" charset="0"/>
              </a:rPr>
              <a:t>FG inno!</a:t>
            </a:r>
          </a:p>
          <a:p>
            <a:pPr marL="0" indent="0">
              <a:buNone/>
            </a:pPr>
            <a:r>
              <a:rPr lang="en-GB" smtClean="0">
                <a:latin typeface="Consolas" panose="020B0609020204030204" pitchFamily="49" charset="0"/>
              </a:rPr>
              <a:t>&lt;/</a:t>
            </a:r>
            <a:r>
              <a:rPr lang="en-GB">
                <a:solidFill>
                  <a:srgbClr val="FF3399"/>
                </a:solidFill>
                <a:latin typeface="Consolas" panose="020B0609020204030204" pitchFamily="49" charset="0"/>
              </a:rPr>
              <a:t>a</a:t>
            </a:r>
            <a:r>
              <a:rPr lang="en-GB"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1064872" y="3526732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3399"/>
                </a:solidFill>
              </a:rPr>
              <a:t>element</a:t>
            </a:r>
            <a:endParaRPr lang="en-GB" i="1">
              <a:solidFill>
                <a:srgbClr val="FF3399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62261" y="3526732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7030A0"/>
                </a:solidFill>
              </a:rPr>
              <a:t>attribute</a:t>
            </a:r>
            <a:endParaRPr lang="en-GB" i="1">
              <a:solidFill>
                <a:srgbClr val="7030A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096518" y="352673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accent6">
                    <a:lumMod val="75000"/>
                  </a:schemeClr>
                </a:solidFill>
              </a:rPr>
              <a:t>value</a:t>
            </a:r>
            <a:endParaRPr lang="en-GB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3734674" y="352673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rgbClr val="FFC000"/>
                </a:solidFill>
              </a:rPr>
              <a:t>value</a:t>
            </a:r>
            <a:endParaRPr lang="en-GB" i="1">
              <a:solidFill>
                <a:srgbClr val="FFC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25034" y="2347100"/>
            <a:ext cx="493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smtClean="0">
                <a:hlinkClick r:id="rId2"/>
              </a:rPr>
              <a:t>A link to FG inno!</a:t>
            </a:r>
            <a:endParaRPr lang="en-GB" sz="2800"/>
          </a:p>
        </p:txBody>
      </p:sp>
      <p:sp>
        <p:nvSpPr>
          <p:cNvPr id="15" name="Rechteck 1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3"/>
              </a:rPr>
              <a:t>https://developer.mozilla.org/en-US/docs/Web/HTML/Element/a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681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HTML: most common elements</a:t>
            </a:r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https://developer.mozilla.org/en-US/docs/Web/HTML/Element</a:t>
            </a:r>
            <a:endParaRPr lang="en-GB" smtClean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4265157"/>
              </p:ext>
            </p:extLst>
          </p:nvPr>
        </p:nvGraphicFramePr>
        <p:xfrm>
          <a:off x="838200" y="1428845"/>
          <a:ext cx="11085000" cy="4739681"/>
        </p:xfrm>
        <a:graphic>
          <a:graphicData uri="http://schemas.openxmlformats.org/drawingml/2006/table">
            <a:tbl>
              <a:tblPr/>
              <a:tblGrid>
                <a:gridCol w="1696656">
                  <a:extLst>
                    <a:ext uri="{9D8B030D-6E8A-4147-A177-3AD203B41FA5}">
                      <a16:colId xmlns:a16="http://schemas.microsoft.com/office/drawing/2014/main" val="1252772335"/>
                    </a:ext>
                  </a:extLst>
                </a:gridCol>
                <a:gridCol w="9388344">
                  <a:extLst>
                    <a:ext uri="{9D8B030D-6E8A-4147-A177-3AD203B41FA5}">
                      <a16:colId xmlns:a16="http://schemas.microsoft.com/office/drawing/2014/main" val="2002025110"/>
                    </a:ext>
                  </a:extLst>
                </a:gridCol>
              </a:tblGrid>
              <a:tr h="760648">
                <a:tc>
                  <a:txBody>
                    <a:bodyPr/>
                    <a:lstStyle/>
                    <a:p>
                      <a:pPr fontAlgn="t"/>
                      <a:r>
                        <a:rPr lang="pt-BR" sz="1600">
                          <a:effectLst/>
                          <a:hlinkClick r:id="rId3" tooltip="REDIRECT Heading elements [en-US]"/>
                        </a:rPr>
                        <a:t>&lt;h1&gt;</a:t>
                      </a:r>
                      <a:r>
                        <a:rPr lang="pt-BR" sz="1600">
                          <a:effectLst/>
                        </a:rPr>
                        <a:t>, </a:t>
                      </a:r>
                      <a:r>
                        <a:rPr lang="pt-BR" sz="1600">
                          <a:effectLst/>
                          <a:hlinkClick r:id="rId4" tooltip="REDIRECT Heading elements [en-US]"/>
                        </a:rPr>
                        <a:t>&lt;h2&gt;</a:t>
                      </a:r>
                      <a:r>
                        <a:rPr lang="pt-BR" sz="1600">
                          <a:effectLst/>
                        </a:rPr>
                        <a:t>, </a:t>
                      </a:r>
                      <a:r>
                        <a:rPr lang="pt-BR" sz="1600">
                          <a:effectLst/>
                          <a:hlinkClick r:id="rId5" tooltip="REDIRECT Heading elements [en-US]"/>
                        </a:rPr>
                        <a:t>&lt;h3&gt;</a:t>
                      </a:r>
                      <a:r>
                        <a:rPr lang="pt-BR" sz="1600">
                          <a:effectLst/>
                        </a:rPr>
                        <a:t>, </a:t>
                      </a:r>
                      <a:r>
                        <a:rPr lang="pt-BR" sz="1600">
                          <a:effectLst/>
                          <a:hlinkClick r:id="rId6" tooltip="REDIRECT Heading elements [en-US]"/>
                        </a:rPr>
                        <a:t>&lt;h4&gt;</a:t>
                      </a:r>
                      <a:r>
                        <a:rPr lang="pt-BR" sz="1600">
                          <a:effectLst/>
                        </a:rPr>
                        <a:t>, </a:t>
                      </a:r>
                      <a:r>
                        <a:rPr lang="pt-BR" sz="1600">
                          <a:effectLst/>
                          <a:hlinkClick r:id="rId7" tooltip="REDIRECT Heading elements [en-US]"/>
                        </a:rPr>
                        <a:t>&lt;h5&gt;</a:t>
                      </a:r>
                      <a:r>
                        <a:rPr lang="pt-BR" sz="1600">
                          <a:effectLst/>
                        </a:rPr>
                        <a:t>, </a:t>
                      </a:r>
                      <a:r>
                        <a:rPr lang="pt-BR" sz="1600">
                          <a:effectLst/>
                          <a:hlinkClick r:id="rId8" tooltip="REDIRECT Heading elements [en-US]"/>
                        </a:rPr>
                        <a:t>&lt;h6&gt;</a:t>
                      </a:r>
                      <a:endParaRPr lang="pt-BR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&lt;h1&gt;–&lt;h6&gt; elements</a:t>
                      </a:r>
                      <a:r>
                        <a:rPr lang="en-GB" sz="1600"/>
                        <a:t> represent six levels of section headings. &lt;h1&gt; is the highest section level and &lt;h6&gt; is the lowest.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9299567"/>
                  </a:ext>
                </a:extLst>
              </a:tr>
              <a:tr h="535271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9" tooltip="The HTML Content Division element (&lt;div&gt;) is the generic container for flow content. It has no effect on the content or layout until styled using CSS."/>
                        </a:rPr>
                        <a:t>&lt;div&gt;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Content Division element</a:t>
                      </a:r>
                      <a:r>
                        <a:rPr lang="en-GB" sz="1600"/>
                        <a:t> (</a:t>
                      </a:r>
                      <a:r>
                        <a:rPr lang="en-GB" sz="1600" b="1"/>
                        <a:t>&lt;div&gt;</a:t>
                      </a:r>
                      <a:r>
                        <a:rPr lang="en-GB" sz="1600"/>
                        <a:t>) is the generic container for flow content. It has no effect on the content or layout until styled using </a:t>
                      </a:r>
                      <a:r>
                        <a:rPr lang="en-GB" sz="1600">
                          <a:hlinkClick r:id="rId10" tooltip="CSS: CSS (Cascading Style Sheets) is a declarative language that controls how webpages look in the browser."/>
                        </a:rPr>
                        <a:t>CSS</a:t>
                      </a:r>
                      <a:r>
                        <a:rPr lang="en-GB" sz="160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930597"/>
                  </a:ext>
                </a:extLst>
              </a:tr>
              <a:tr h="309894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1" tooltip="The HTML &lt;p&gt; element represents a paragraph."/>
                        </a:rPr>
                        <a:t>&lt;p&gt;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&lt;p&gt; element</a:t>
                      </a:r>
                      <a:r>
                        <a:rPr lang="en-GB" sz="1600"/>
                        <a:t> represents a paragraph.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240795"/>
                  </a:ext>
                </a:extLst>
              </a:tr>
              <a:tr h="309894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2" tooltip="The HTML &lt;ul&gt; element represents an unordered list of items, typically rendered as a bulleted list."/>
                        </a:rPr>
                        <a:t>&lt;ul&gt;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</a:t>
                      </a:r>
                      <a:r>
                        <a:rPr lang="en-GB" sz="1600" b="1"/>
                        <a:t> HTML &lt;ul&gt; element</a:t>
                      </a:r>
                      <a:r>
                        <a:rPr lang="en-GB" sz="1600"/>
                        <a:t> represents an unordered list of items, typically rendered as a bulleted list.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1642049"/>
                  </a:ext>
                </a:extLst>
              </a:tr>
              <a:tr h="535271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3" tooltip="The HTML &lt;a&gt; element (or anchor element), along with its href attribute, creates a hyperlink to other web pages, files, locations within the same page, email addresses, or any other URL."/>
                        </a:rPr>
                        <a:t>&lt;a&gt;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&lt;a&gt; element</a:t>
                      </a:r>
                      <a:r>
                        <a:rPr lang="en-GB" sz="1600"/>
                        <a:t> (or </a:t>
                      </a:r>
                      <a:r>
                        <a:rPr lang="en-GB" sz="1600" i="1"/>
                        <a:t>anchor</a:t>
                      </a:r>
                      <a:r>
                        <a:rPr lang="en-GB" sz="1600"/>
                        <a:t> element), along with its </a:t>
                      </a:r>
                      <a:r>
                        <a:rPr lang="en-GB" sz="1600">
                          <a:hlinkClick r:id="rId14"/>
                        </a:rPr>
                        <a:t>href</a:t>
                      </a:r>
                      <a:r>
                        <a:rPr lang="en-GB" sz="1600"/>
                        <a:t> attribute, creates a hyperlink to other web pages, files, locations within the same page, email addresses, or any other URL.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90091"/>
                  </a:ext>
                </a:extLst>
              </a:tr>
              <a:tr h="535271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5" tooltip="The HTML Bring Attention To element (&lt;b&gt;)  is used to draw the reader's attention to the element's contents, which are not otherwise granted special importance."/>
                        </a:rPr>
                        <a:t>&lt;b&gt;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Bring Attention To element (&lt;b&gt;)</a:t>
                      </a:r>
                      <a:r>
                        <a:rPr lang="en-GB" sz="1600"/>
                        <a:t>  is used to draw the reader's attention to the element's contents, which are not otherwise granted special importance.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517771"/>
                  </a:ext>
                </a:extLst>
              </a:tr>
              <a:tr h="535271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6" tooltip="The HTML &lt;br&gt; element produces a line break in text (carriage-return). It is useful for writing a poem or an address, where the division of lines is significant."/>
                        </a:rPr>
                        <a:t>&lt;br&gt;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&lt;br&gt; element</a:t>
                      </a:r>
                      <a:r>
                        <a:rPr lang="en-GB" sz="1600"/>
                        <a:t> produces a line break in text (carriage-return). It is useful for writing a poem or an address, where the division of lines is significant.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109633"/>
                  </a:ext>
                </a:extLst>
              </a:tr>
              <a:tr h="338066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7" tooltip="The HTML &lt;img&gt; element embeds an image into the document."/>
                        </a:rPr>
                        <a:t>&lt;img&gt;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&lt;img&gt; element</a:t>
                      </a:r>
                      <a:r>
                        <a:rPr lang="en-GB" sz="1600"/>
                        <a:t> embeds an image into the document.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090100"/>
                  </a:ext>
                </a:extLst>
              </a:tr>
              <a:tr h="591615">
                <a:tc>
                  <a:txBody>
                    <a:bodyPr/>
                    <a:lstStyle/>
                    <a:p>
                      <a:pPr fontAlgn="t"/>
                      <a:r>
                        <a:rPr lang="de-DE" sz="1600">
                          <a:effectLst/>
                          <a:hlinkClick r:id="rId18" tooltip="The HTML &lt;table&gt; element represents tabular data — that is, information presented in a two-dimensional table comprised of rows and columns of cells containing data."/>
                        </a:rPr>
                        <a:t>&lt;table&gt;</a:t>
                      </a:r>
                      <a:endParaRPr lang="de-DE" sz="160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The </a:t>
                      </a:r>
                      <a:r>
                        <a:rPr lang="en-GB" sz="1600" b="1"/>
                        <a:t>HTML &lt;table&gt; element</a:t>
                      </a:r>
                      <a:r>
                        <a:rPr lang="en-GB" sz="1600"/>
                        <a:t> represents tabular data — that is, information presented in a two-dimensional table comprised of rows and columns of cells containing data.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99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6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smtClean="0"/>
              <a:t>Agenda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mtClean="0"/>
              <a:t>30 </a:t>
            </a:r>
            <a:r>
              <a:rPr lang="en-GB" smtClean="0"/>
              <a:t>min </a:t>
            </a:r>
            <a:r>
              <a:rPr lang="en-GB" b="1" smtClean="0"/>
              <a:t>Introduction, scraping example</a:t>
            </a:r>
            <a:endParaRPr lang="en-GB" smtClean="0"/>
          </a:p>
          <a:p>
            <a:pPr marL="0" indent="0">
              <a:buNone/>
            </a:pPr>
            <a:r>
              <a:rPr lang="en-GB" smtClean="0"/>
              <a:t>60 </a:t>
            </a:r>
            <a:r>
              <a:rPr lang="en-GB" smtClean="0"/>
              <a:t>min </a:t>
            </a:r>
            <a:r>
              <a:rPr lang="en-GB" b="1" smtClean="0"/>
              <a:t>Scrapy I</a:t>
            </a:r>
          </a:p>
          <a:p>
            <a:pPr marL="0" indent="0">
              <a:buNone/>
            </a:pPr>
            <a:r>
              <a:rPr lang="en-GB"/>
              <a:t>30 </a:t>
            </a:r>
            <a:r>
              <a:rPr lang="en-GB"/>
              <a:t>min </a:t>
            </a:r>
            <a:r>
              <a:rPr lang="en-GB" b="1" smtClean="0"/>
              <a:t>HTML, CSS, XPath crash course</a:t>
            </a:r>
            <a:endParaRPr lang="en-GB" b="1" smtClean="0"/>
          </a:p>
          <a:p>
            <a:pPr marL="0" indent="0">
              <a:buNone/>
            </a:pPr>
            <a:endParaRPr lang="en-GB" smtClean="0"/>
          </a:p>
          <a:p>
            <a:pPr marL="0" indent="0">
              <a:buNone/>
            </a:pPr>
            <a:r>
              <a:rPr lang="en-GB" smtClean="0"/>
              <a:t>30 </a:t>
            </a:r>
            <a:r>
              <a:rPr lang="en-GB" smtClean="0"/>
              <a:t>min </a:t>
            </a:r>
            <a:r>
              <a:rPr lang="en-GB" b="1" smtClean="0"/>
              <a:t>Lunch break</a:t>
            </a:r>
            <a:r>
              <a:rPr lang="en-GB" b="1" smtClean="0"/>
              <a:t/>
            </a:r>
            <a:br>
              <a:rPr lang="en-GB" b="1" smtClean="0"/>
            </a:br>
            <a:endParaRPr lang="en-GB" b="1" smtClean="0"/>
          </a:p>
          <a:p>
            <a:pPr marL="0" indent="0">
              <a:buNone/>
            </a:pPr>
            <a:r>
              <a:rPr lang="en-GB" smtClean="0"/>
              <a:t>70 min </a:t>
            </a:r>
            <a:r>
              <a:rPr lang="en-GB" b="1" smtClean="0"/>
              <a:t>Scrapy II, parsing other formats, text mining</a:t>
            </a:r>
          </a:p>
          <a:p>
            <a:pPr marL="0" indent="0">
              <a:buNone/>
            </a:pPr>
            <a:r>
              <a:rPr lang="en-GB" smtClean="0"/>
              <a:t>30</a:t>
            </a:r>
            <a:r>
              <a:rPr lang="en-GB" smtClean="0"/>
              <a:t> </a:t>
            </a:r>
            <a:r>
              <a:rPr lang="en-GB" smtClean="0"/>
              <a:t>min </a:t>
            </a:r>
            <a:r>
              <a:rPr lang="en-GB" b="1" smtClean="0"/>
              <a:t>URL sources (Google Search)</a:t>
            </a:r>
            <a:endParaRPr lang="en-GB" b="1" smtClean="0"/>
          </a:p>
          <a:p>
            <a:pPr marL="0" indent="0">
              <a:buNone/>
            </a:pPr>
            <a:endParaRPr lang="en-GB" b="1" smtClean="0"/>
          </a:p>
          <a:p>
            <a:pPr marL="0" indent="0">
              <a:buNone/>
            </a:pPr>
            <a:r>
              <a:rPr lang="en-GB" smtClean="0"/>
              <a:t>20 </a:t>
            </a:r>
            <a:r>
              <a:rPr lang="en-GB" smtClean="0"/>
              <a:t>min</a:t>
            </a:r>
            <a:r>
              <a:rPr lang="en-GB" b="1" smtClean="0"/>
              <a:t> </a:t>
            </a:r>
            <a:r>
              <a:rPr lang="en-GB" b="1" smtClean="0"/>
              <a:t>PS, questions</a:t>
            </a:r>
            <a:endParaRPr lang="en-GB" b="1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16" y="1279655"/>
            <a:ext cx="6391776" cy="5088489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 tree</a:t>
            </a:r>
            <a:endParaRPr lang="en-GB"/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677807" y="1611641"/>
            <a:ext cx="4284217" cy="50877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&lt;</a:t>
            </a:r>
            <a:r>
              <a:rPr lang="en-GB" sz="2000">
                <a:latin typeface="Consolas" panose="020B0609020204030204" pitchFamily="49" charset="0"/>
              </a:rPr>
              <a:t>head&gt;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</a:t>
            </a:r>
            <a:r>
              <a:rPr lang="en-GB" sz="2000">
                <a:latin typeface="Consolas" panose="020B0609020204030204" pitchFamily="49" charset="0"/>
              </a:rPr>
              <a:t>title&gt;My page&lt;/title&gt;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&lt;/</a:t>
            </a:r>
            <a:r>
              <a:rPr lang="en-GB" sz="2000">
                <a:latin typeface="Consolas" panose="020B0609020204030204" pitchFamily="49" charset="0"/>
              </a:rPr>
              <a:t>head&gt;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&lt;</a:t>
            </a:r>
            <a:r>
              <a:rPr lang="en-GB" sz="2000">
                <a:latin typeface="Consolas" panose="020B0609020204030204" pitchFamily="49" charset="0"/>
              </a:rPr>
              <a:t>body&gt;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</a:t>
            </a:r>
            <a:r>
              <a:rPr lang="en-GB" sz="2000">
                <a:latin typeface="Consolas" panose="020B0609020204030204" pitchFamily="49" charset="0"/>
              </a:rPr>
              <a:t>h2&gt;Welcome to my &lt;</a:t>
            </a:r>
            <a:r>
              <a:rPr lang="en-GB" sz="2000">
                <a:latin typeface="Consolas" panose="020B0609020204030204" pitchFamily="49" charset="0"/>
              </a:rPr>
              <a:t>a </a:t>
            </a:r>
            <a:r>
              <a:rPr lang="en-GB" sz="2000" smtClean="0">
                <a:latin typeface="Consolas" panose="020B0609020204030204" pitchFamily="49" charset="0"/>
              </a:rPr>
              <a:t>href</a:t>
            </a:r>
            <a:r>
              <a:rPr lang="en-GB" sz="2000">
                <a:latin typeface="Consolas" panose="020B0609020204030204" pitchFamily="49" charset="0"/>
              </a:rPr>
              <a:t>="#"&gt;page&lt;/</a:t>
            </a:r>
            <a:r>
              <a:rPr lang="en-GB" sz="2000">
                <a:latin typeface="Consolas" panose="020B0609020204030204" pitchFamily="49" charset="0"/>
              </a:rPr>
              <a:t>a</a:t>
            </a:r>
            <a:r>
              <a:rPr lang="en-GB" sz="2000" smtClean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&lt;/</a:t>
            </a:r>
            <a:r>
              <a:rPr lang="en-GB" sz="2000">
                <a:latin typeface="Consolas" panose="020B0609020204030204" pitchFamily="49" charset="0"/>
              </a:rPr>
              <a:t>h2&gt;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</a:t>
            </a:r>
            <a:r>
              <a:rPr lang="en-GB" sz="2000">
                <a:latin typeface="Consolas" panose="020B0609020204030204" pitchFamily="49" charset="0"/>
              </a:rPr>
              <a:t>p&gt;This is the first paragraph.&lt;/p&gt;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&lt;!-- </a:t>
            </a:r>
            <a:r>
              <a:rPr lang="en-GB" sz="2000">
                <a:latin typeface="Consolas" panose="020B0609020204030204" pitchFamily="49" charset="0"/>
              </a:rPr>
              <a:t>this is the end --&gt;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&lt;/</a:t>
            </a:r>
            <a:r>
              <a:rPr lang="en-GB" sz="2000">
                <a:latin typeface="Consolas" panose="020B0609020204030204" pitchFamily="49" charset="0"/>
              </a:rPr>
              <a:t>body&gt;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7663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11085000" cy="4922416"/>
          </a:xfrm>
        </p:spPr>
        <p:txBody>
          <a:bodyPr>
            <a:normAutofit/>
          </a:bodyPr>
          <a:lstStyle/>
          <a:p>
            <a:r>
              <a:rPr lang="de-DE" b="1" smtClean="0"/>
              <a:t>Mozilla: </a:t>
            </a:r>
            <a:r>
              <a:rPr lang="de-DE" smtClean="0"/>
              <a:t>„</a:t>
            </a:r>
            <a:r>
              <a:rPr lang="en-GB"/>
              <a:t>CSS (Cascading Style Sheets) is used to style and lay out web pages — for example, to alter the font, color, size, and spacing of your content, split it into multiple columns, or add animations and other </a:t>
            </a:r>
            <a:r>
              <a:rPr lang="en-GB"/>
              <a:t>decorative </a:t>
            </a:r>
            <a:r>
              <a:rPr lang="en-GB" smtClean="0"/>
              <a:t>features” </a:t>
            </a:r>
            <a:r>
              <a:rPr lang="en-GB" smtClean="0">
                <a:sym typeface="Wingdings" panose="05000000000000000000" pitchFamily="2" charset="2"/>
              </a:rPr>
              <a:t> </a:t>
            </a:r>
            <a:r>
              <a:rPr lang="en-GB" b="1" smtClean="0">
                <a:sym typeface="Wingdings" panose="05000000000000000000" pitchFamily="2" charset="2"/>
              </a:rPr>
              <a:t>often contains additional structure!</a:t>
            </a:r>
            <a:endParaRPr lang="de-DE" b="1" smtClean="0"/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CSS</a:t>
            </a:r>
            <a:endParaRPr lang="en-GB"/>
          </a:p>
        </p:txBody>
      </p:sp>
      <p:sp>
        <p:nvSpPr>
          <p:cNvPr id="12" name="Rechteck 11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https://developer.mozilla.org/en-US/docs/Learn/CSS/First_steps</a:t>
            </a:r>
            <a:endParaRPr lang="en-GB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44" y="3524785"/>
            <a:ext cx="6596111" cy="282894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0844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CSS</a:t>
            </a:r>
            <a:endParaRPr lang="en-GB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1069692" y="1532965"/>
            <a:ext cx="4185213" cy="50877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&lt;html&gt; &lt;head&gt;…&lt;/head&gt;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&lt;body&gt;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        &lt;p&gt;paragraph&lt;/p&gt;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&lt;p </a:t>
            </a:r>
            <a:r>
              <a:rPr lang="en-GB" sz="2000" b="1" smtClean="0">
                <a:latin typeface="Consolas" panose="020B0609020204030204" pitchFamily="49" charset="0"/>
              </a:rPr>
              <a:t>class</a:t>
            </a:r>
            <a:r>
              <a:rPr lang="en-GB" sz="2000" smtClean="0">
                <a:latin typeface="Consolas" panose="020B0609020204030204" pitchFamily="49" charset="0"/>
              </a:rPr>
              <a:t>=“</a:t>
            </a:r>
            <a:r>
              <a:rPr lang="en-GB" sz="2000" smtClean="0">
                <a:solidFill>
                  <a:srgbClr val="FF3399"/>
                </a:solidFill>
                <a:latin typeface="Consolas" panose="020B0609020204030204" pitchFamily="49" charset="0"/>
              </a:rPr>
              <a:t>sample</a:t>
            </a:r>
            <a:r>
              <a:rPr lang="en-GB" sz="2000" smtClean="0">
                <a:latin typeface="Consolas" panose="020B0609020204030204" pitchFamily="49" charset="0"/>
              </a:rPr>
              <a:t>”&gt;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    sample para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&lt;/p&gt;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&lt;</a:t>
            </a:r>
            <a:r>
              <a:rPr lang="en-GB" sz="2000">
                <a:latin typeface="Consolas" panose="020B0609020204030204" pitchFamily="49" charset="0"/>
              </a:rPr>
              <a:t>p </a:t>
            </a:r>
            <a:r>
              <a:rPr lang="en-GB" sz="2000" b="1">
                <a:latin typeface="Consolas" panose="020B0609020204030204" pitchFamily="49" charset="0"/>
              </a:rPr>
              <a:t>class</a:t>
            </a:r>
            <a:r>
              <a:rPr lang="en-GB" sz="2000">
                <a:latin typeface="Consolas" panose="020B0609020204030204" pitchFamily="49" charset="0"/>
              </a:rPr>
              <a:t>=“</a:t>
            </a:r>
            <a:r>
              <a:rPr lang="en-GB" sz="2000">
                <a:solidFill>
                  <a:srgbClr val="FF3399"/>
                </a:solidFill>
                <a:latin typeface="Consolas" panose="020B0609020204030204" pitchFamily="49" charset="0"/>
              </a:rPr>
              <a:t>sample</a:t>
            </a:r>
            <a:r>
              <a:rPr lang="en-GB" sz="2000">
                <a:latin typeface="Consolas" panose="020B0609020204030204" pitchFamily="49" charset="0"/>
              </a:rPr>
              <a:t>”&gt;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           sample para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       &lt;/p&gt;</a:t>
            </a:r>
            <a:endParaRPr lang="en-GB" sz="2000" smtClean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&lt;div </a:t>
            </a:r>
            <a:r>
              <a:rPr lang="en-GB" sz="2000" b="1" smtClean="0">
                <a:latin typeface="Consolas" panose="020B0609020204030204" pitchFamily="49" charset="0"/>
              </a:rPr>
              <a:t>id</a:t>
            </a:r>
            <a:r>
              <a:rPr lang="en-GB" sz="2000" smtClean="0">
                <a:latin typeface="Consolas" panose="020B0609020204030204" pitchFamily="49" charset="0"/>
              </a:rPr>
              <a:t>=“</a:t>
            </a:r>
            <a:r>
              <a:rPr lang="en-GB" sz="2000" smtClean="0">
                <a:solidFill>
                  <a:srgbClr val="7030A0"/>
                </a:solidFill>
                <a:latin typeface="Consolas" panose="020B0609020204030204" pitchFamily="49" charset="0"/>
              </a:rPr>
              <a:t>footnote</a:t>
            </a:r>
            <a:r>
              <a:rPr lang="en-GB" sz="2000" smtClean="0">
                <a:latin typeface="Consolas" panose="020B0609020204030204" pitchFamily="49" charset="0"/>
              </a:rPr>
              <a:t>”&gt;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            footnotes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    &lt;/div&gt;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    &lt;/body&gt;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smtClean="0">
                <a:latin typeface="Consolas" panose="020B0609020204030204" pitchFamily="49" charset="0"/>
              </a:rPr>
              <a:t>&lt;/html&gt;</a:t>
            </a:r>
            <a:endParaRPr lang="en-GB" sz="2000">
              <a:latin typeface="Consolas" panose="020B0609020204030204" pitchFamily="49" charset="0"/>
            </a:endParaRPr>
          </a:p>
        </p:txBody>
      </p:sp>
      <p:sp>
        <p:nvSpPr>
          <p:cNvPr id="7" name="Plus 6"/>
          <p:cNvSpPr/>
          <p:nvPr/>
        </p:nvSpPr>
        <p:spPr>
          <a:xfrm rot="16200000">
            <a:off x="5470705" y="3625133"/>
            <a:ext cx="621695" cy="647006"/>
          </a:xfrm>
          <a:prstGeom prst="mathPlus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/>
          <p:cNvSpPr txBox="1"/>
          <p:nvPr/>
        </p:nvSpPr>
        <p:spPr>
          <a:xfrm>
            <a:off x="4387887" y="15060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HTML</a:t>
            </a:r>
            <a:endParaRPr lang="en-GB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145797" y="2954057"/>
            <a:ext cx="1915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smtClean="0">
                <a:solidFill>
                  <a:srgbClr val="FF3399"/>
                </a:solidFill>
              </a:rPr>
              <a:t>class:</a:t>
            </a:r>
            <a:r>
              <a:rPr lang="en-GB" smtClean="0">
                <a:solidFill>
                  <a:srgbClr val="FF3399"/>
                </a:solidFill>
              </a:rPr>
              <a:t> </a:t>
            </a:r>
            <a:r>
              <a:rPr lang="en-GB" i="1" smtClean="0"/>
              <a:t>defines style of a “type” of element </a:t>
            </a:r>
            <a:r>
              <a:rPr lang="en-GB" i="1" smtClean="0">
                <a:sym typeface="Wingdings" panose="05000000000000000000" pitchFamily="2" charset="2"/>
              </a:rPr>
              <a:t> Can appear multiple times in HTML</a:t>
            </a:r>
            <a:endParaRPr lang="en-GB" i="1"/>
          </a:p>
        </p:txBody>
      </p:sp>
      <p:sp>
        <p:nvSpPr>
          <p:cNvPr id="11" name="Textfeld 10"/>
          <p:cNvSpPr txBox="1"/>
          <p:nvPr/>
        </p:nvSpPr>
        <p:spPr>
          <a:xfrm>
            <a:off x="10145796" y="4966948"/>
            <a:ext cx="2046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smtClean="0">
                <a:solidFill>
                  <a:srgbClr val="7030A0"/>
                </a:solidFill>
              </a:rPr>
              <a:t>id:</a:t>
            </a:r>
            <a:r>
              <a:rPr lang="en-GB" smtClean="0">
                <a:solidFill>
                  <a:srgbClr val="7030A0"/>
                </a:solidFill>
              </a:rPr>
              <a:t> </a:t>
            </a:r>
            <a:r>
              <a:rPr lang="en-GB" i="1" smtClean="0"/>
              <a:t>defines style of a unique special element</a:t>
            </a:r>
          </a:p>
          <a:p>
            <a:r>
              <a:rPr lang="en-GB" i="1" smtClean="0">
                <a:sym typeface="Wingdings" panose="05000000000000000000" pitchFamily="2" charset="2"/>
              </a:rPr>
              <a:t> Appears once in HTML</a:t>
            </a:r>
            <a:endParaRPr lang="en-GB" i="1"/>
          </a:p>
        </p:txBody>
      </p:sp>
      <p:cxnSp>
        <p:nvCxnSpPr>
          <p:cNvPr id="15" name="Gewinkelter Verbinder 14"/>
          <p:cNvCxnSpPr/>
          <p:nvPr/>
        </p:nvCxnSpPr>
        <p:spPr>
          <a:xfrm rot="10800000" flipV="1">
            <a:off x="2926080" y="1163631"/>
            <a:ext cx="3395356" cy="369333"/>
          </a:xfrm>
          <a:prstGeom prst="bentConnector3">
            <a:avLst>
              <a:gd name="adj1" fmla="val 99822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308201" y="1041722"/>
            <a:ext cx="3634451" cy="5578997"/>
          </a:xfr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h1 {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   color: red;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}</a:t>
            </a:r>
            <a:endParaRPr lang="en-GB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p {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   color: black;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2000" smtClean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p</a:t>
            </a:r>
            <a:r>
              <a:rPr lang="en-GB" sz="2000" b="1" smtClean="0">
                <a:solidFill>
                  <a:srgbClr val="FF3399"/>
                </a:solidFill>
                <a:latin typeface="Consolas" panose="020B0609020204030204" pitchFamily="49" charset="0"/>
              </a:rPr>
              <a:t>.sample</a:t>
            </a:r>
            <a:r>
              <a:rPr lang="en-GB" sz="2000" smtClean="0"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   color: </a:t>
            </a:r>
            <a:r>
              <a:rPr lang="en-GB" sz="2000">
                <a:latin typeface="Consolas" panose="020B0609020204030204" pitchFamily="49" charset="0"/>
              </a:rPr>
              <a:t>#</a:t>
            </a:r>
            <a:r>
              <a:rPr lang="en-GB" sz="2000" smtClean="0">
                <a:latin typeface="Consolas" panose="020B0609020204030204" pitchFamily="49" charset="0"/>
              </a:rPr>
              <a:t>ab7613;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text-align: center;</a:t>
            </a:r>
            <a:endParaRPr lang="en-GB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000" b="1" smtClean="0">
                <a:solidFill>
                  <a:srgbClr val="7030A0"/>
                </a:solidFill>
                <a:latin typeface="Consolas" panose="020B0609020204030204" pitchFamily="49" charset="0"/>
              </a:rPr>
              <a:t>#footnote</a:t>
            </a:r>
            <a:r>
              <a:rPr lang="en-GB" sz="2000" b="1" smtClean="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000" smtClean="0">
                <a:latin typeface="Consolas" panose="020B0609020204030204" pitchFamily="49" charset="0"/>
              </a:rPr>
              <a:t>    font-size:small;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 </a:t>
            </a:r>
            <a:r>
              <a:rPr lang="en-GB" sz="2000" smtClean="0">
                <a:latin typeface="Consolas" panose="020B0609020204030204" pitchFamily="49" charset="0"/>
              </a:rPr>
              <a:t>   color: grey;</a:t>
            </a:r>
          </a:p>
          <a:p>
            <a:pPr marL="0" indent="0">
              <a:buNone/>
            </a:pPr>
            <a:r>
              <a:rPr lang="en-GB" sz="20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9282718" y="104172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endParaRPr lang="en-GB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Most common:</a:t>
            </a:r>
          </a:p>
          <a:p>
            <a:pPr lvl="1"/>
            <a:r>
              <a:rPr lang="en-GB" smtClean="0"/>
              <a:t>identifying an element: type (element name), class, id</a:t>
            </a:r>
          </a:p>
          <a:p>
            <a:pPr lvl="1"/>
            <a:r>
              <a:rPr lang="en-GB" smtClean="0"/>
              <a:t>position in tree: descendant, child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CSS selectors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https://developer.mozilla.org/en-US/docs/Web/CSS/CSS_Selectors</a:t>
            </a:r>
            <a:endParaRPr lang="en-GB" smtClean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649325"/>
              </p:ext>
            </p:extLst>
          </p:nvPr>
        </p:nvGraphicFramePr>
        <p:xfrm>
          <a:off x="838200" y="3173288"/>
          <a:ext cx="10515600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366546643"/>
                    </a:ext>
                  </a:extLst>
                </a:gridCol>
                <a:gridCol w="8046720">
                  <a:extLst>
                    <a:ext uri="{9D8B030D-6E8A-4147-A177-3AD203B41FA5}">
                      <a16:colId xmlns:a16="http://schemas.microsoft.com/office/drawing/2014/main" val="3104294587"/>
                    </a:ext>
                  </a:extLst>
                </a:gridCol>
              </a:tblGrid>
              <a:tr h="192826"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css selector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19619"/>
                  </a:ext>
                </a:extLst>
              </a:tr>
              <a:tr h="364520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h1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elements of type “h1” (heading level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77437"/>
                  </a:ext>
                </a:extLst>
              </a:tr>
              <a:tr h="364520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a.important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anchors (links) with class=“important”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49178"/>
                  </a:ext>
                </a:extLst>
              </a:tr>
              <a:tr h="192826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#main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the element with id=“main”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3838"/>
                  </a:ext>
                </a:extLst>
              </a:tr>
              <a:tr h="364520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p a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links that are inside a paragraph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30561"/>
                  </a:ext>
                </a:extLst>
              </a:tr>
              <a:tr h="332823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p a.important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links with class=“important” that are inside a paragraph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87319"/>
                  </a:ext>
                </a:extLst>
              </a:tr>
              <a:tr h="164272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#main a.important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links with class=“important” that are inside element with</a:t>
                      </a:r>
                      <a:r>
                        <a:rPr lang="en-GB" sz="1800" baseline="0" smtClean="0"/>
                        <a:t> </a:t>
                      </a:r>
                      <a:r>
                        <a:rPr lang="en-GB" sz="1800" smtClean="0"/>
                        <a:t>id=“main”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55153"/>
                  </a:ext>
                </a:extLst>
              </a:tr>
              <a:tr h="332823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>
                          <a:latin typeface="Consolas" panose="020B0609020204030204" pitchFamily="49" charset="0"/>
                        </a:rPr>
                        <a:t>ul.first</a:t>
                      </a:r>
                      <a:r>
                        <a:rPr lang="en-GB" sz="1800" baseline="0" smtClean="0">
                          <a:latin typeface="Consolas" panose="020B0609020204030204" pitchFamily="49" charset="0"/>
                        </a:rPr>
                        <a:t> &gt; li</a:t>
                      </a:r>
                      <a:endParaRPr lang="en-GB" sz="1800" smtClean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list items that direct</a:t>
                      </a:r>
                      <a:r>
                        <a:rPr lang="en-GB" sz="1800" baseline="0" smtClean="0"/>
                        <a:t> children of lists “first” (only first level of list)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40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9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927080" cy="4351338"/>
          </a:xfrm>
        </p:spPr>
        <p:txBody>
          <a:bodyPr/>
          <a:lstStyle/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Exercise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1690687"/>
            <a:ext cx="10350500" cy="4808083"/>
          </a:xfrm>
          <a:prstGeom prst="roundRect">
            <a:avLst>
              <a:gd name="adj" fmla="val 32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Exercise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(10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mins):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en-GB" sz="2800" smtClean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Look </a:t>
            </a:r>
            <a:r>
              <a:rPr lang="en-GB" sz="2800">
                <a:solidFill>
                  <a:prstClr val="black"/>
                </a:solidFill>
              </a:rPr>
              <a:t>at the source of </a:t>
            </a:r>
            <a:r>
              <a:rPr lang="en-GB" sz="2000">
                <a:solidFill>
                  <a:prstClr val="black"/>
                </a:solidFill>
                <a:hlinkClick r:id="rId2"/>
              </a:rPr>
              <a:t>https://</a:t>
            </a:r>
            <a:r>
              <a:rPr lang="en-GB" sz="2000">
                <a:solidFill>
                  <a:prstClr val="black"/>
                </a:solidFill>
                <a:hlinkClick r:id="rId2"/>
              </a:rPr>
              <a:t>www.inno.tu-berlin.de/menue/about_us/team</a:t>
            </a:r>
            <a:r>
              <a:rPr lang="en-GB" sz="2000" smtClean="0">
                <a:solidFill>
                  <a:prstClr val="black"/>
                </a:solidFill>
                <a:hlinkClick r:id="rId2"/>
              </a:rPr>
              <a:t>/</a:t>
            </a:r>
            <a:endParaRPr lang="en-GB" sz="2000" smtClean="0">
              <a:solidFill>
                <a:prstClr val="black"/>
              </a:solidFill>
            </a:endParaRP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How would you address</a:t>
            </a:r>
          </a:p>
          <a:p>
            <a:pPr marL="1371600" lvl="2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smtClean="0">
                <a:solidFill>
                  <a:prstClr val="black"/>
                </a:solidFill>
              </a:rPr>
              <a:t>the third table (“Research fellows”)</a:t>
            </a:r>
          </a:p>
          <a:p>
            <a:pPr marL="1371600" lvl="2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smtClean="0">
                <a:solidFill>
                  <a:prstClr val="black"/>
                </a:solidFill>
              </a:rPr>
              <a:t>all of the tables in the middle</a:t>
            </a:r>
          </a:p>
          <a:p>
            <a:pPr lvl="1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using CSS selectors?</a:t>
            </a:r>
            <a:endParaRPr lang="en-GB" sz="280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en-GB" sz="2000" i="1" smtClean="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000" i="1" smtClean="0">
                <a:solidFill>
                  <a:prstClr val="black"/>
                </a:solidFill>
              </a:rPr>
              <a:t>Hint</a:t>
            </a:r>
            <a:r>
              <a:rPr lang="en-GB" sz="2000" i="1">
                <a:solidFill>
                  <a:prstClr val="black"/>
                </a:solidFill>
              </a:rPr>
              <a:t>:</a:t>
            </a:r>
            <a:r>
              <a:rPr lang="en-GB" sz="2000">
                <a:solidFill>
                  <a:prstClr val="black"/>
                </a:solidFill>
              </a:rPr>
              <a:t> </a:t>
            </a:r>
            <a:r>
              <a:rPr lang="en-GB" sz="2000" smtClean="0">
                <a:solidFill>
                  <a:prstClr val="black"/>
                </a:solidFill>
              </a:rPr>
              <a:t>F12 opens developer tools in Firefox</a:t>
            </a:r>
            <a:endParaRPr lang="en-GB" sz="20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62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latin typeface="Consolas" panose="020B0609020204030204" pitchFamily="49" charset="0"/>
              </a:rPr>
              <a:t>#</a:t>
            </a:r>
            <a:r>
              <a:rPr lang="en-GB" smtClean="0">
                <a:latin typeface="Consolas" panose="020B0609020204030204" pitchFamily="49" charset="0"/>
              </a:rPr>
              <a:t>c447836 table</a:t>
            </a:r>
          </a:p>
          <a:p>
            <a:r>
              <a:rPr lang="en-GB" smtClean="0">
                <a:latin typeface="Consolas" panose="020B0609020204030204" pitchFamily="49" charset="0"/>
              </a:rPr>
              <a:t>#main table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46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mtClean="0"/>
              <a:t>Use CSS selectors to select elements in Scrapy: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response.css(</a:t>
            </a:r>
            <a:r>
              <a:rPr lang="en-GB" smtClean="0">
                <a:solidFill>
                  <a:srgbClr val="00B050"/>
                </a:solidFill>
                <a:latin typeface="Consolas" panose="020B0609020204030204" pitchFamily="49" charset="0"/>
              </a:rPr>
              <a:t>some css selector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).get()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first result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...getall()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list of all results</a:t>
            </a:r>
          </a:p>
          <a:p>
            <a:endParaRPr lang="en-GB" smtClean="0"/>
          </a:p>
          <a:p>
            <a:r>
              <a:rPr lang="en-GB" smtClean="0"/>
              <a:t>To address the text inside some element use </a:t>
            </a:r>
            <a:r>
              <a:rPr lang="en-GB" smtClean="0">
                <a:latin typeface="Consolas" panose="020B0609020204030204" pitchFamily="49" charset="0"/>
              </a:rPr>
              <a:t>::text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response.css(</a:t>
            </a:r>
            <a:r>
              <a:rPr lang="en-GB" smtClean="0">
                <a:solidFill>
                  <a:srgbClr val="00B050"/>
                </a:solidFill>
                <a:latin typeface="Consolas" panose="020B0609020204030204" pitchFamily="49" charset="0"/>
              </a:rPr>
              <a:t>“h2::text”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).getall()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all 2</a:t>
            </a:r>
            <a:r>
              <a:rPr lang="en-GB" i="1" baseline="30000" smtClean="0">
                <a:solidFill>
                  <a:srgbClr val="BC8FDD"/>
                </a:solidFill>
                <a:latin typeface="Consolas" panose="020B0609020204030204" pitchFamily="49" charset="0"/>
              </a:rPr>
              <a:t>nd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 level caption texts</a:t>
            </a:r>
          </a:p>
          <a:p>
            <a:pPr marL="0" indent="0">
              <a:buNone/>
            </a:pPr>
            <a:endParaRPr lang="en-GB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GB"/>
              <a:t>To </a:t>
            </a:r>
            <a:r>
              <a:rPr lang="en-GB"/>
              <a:t>address </a:t>
            </a:r>
            <a:r>
              <a:rPr lang="en-GB" smtClean="0"/>
              <a:t>an attribute of some </a:t>
            </a:r>
            <a:r>
              <a:rPr lang="en-GB"/>
              <a:t>element </a:t>
            </a:r>
            <a:r>
              <a:rPr lang="en-GB"/>
              <a:t>use </a:t>
            </a:r>
            <a:r>
              <a:rPr lang="en-GB" smtClean="0">
                <a:latin typeface="Consolas" panose="020B0609020204030204" pitchFamily="49" charset="0"/>
              </a:rPr>
              <a:t>::attr(name)</a:t>
            </a:r>
          </a:p>
          <a:p>
            <a:pPr marL="0" indent="0">
              <a:buNone/>
            </a:pPr>
            <a:r>
              <a:rPr lang="en-GB">
                <a:solidFill>
                  <a:srgbClr val="7030A0"/>
                </a:solidFill>
                <a:latin typeface="Consolas" panose="020B0609020204030204" pitchFamily="49" charset="0"/>
              </a:rPr>
              <a:t>response.css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GB" smtClean="0">
                <a:solidFill>
                  <a:srgbClr val="00B050"/>
                </a:solidFill>
                <a:latin typeface="Consolas" panose="020B0609020204030204" pitchFamily="49" charset="0"/>
              </a:rPr>
              <a:t>“a::attr(href)”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).</a:t>
            </a:r>
            <a:r>
              <a:rPr lang="en-GB">
                <a:solidFill>
                  <a:srgbClr val="7030A0"/>
                </a:solidFill>
                <a:latin typeface="Consolas" panose="020B0609020204030204" pitchFamily="49" charset="0"/>
              </a:rPr>
              <a:t>getall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all link urls</a:t>
            </a:r>
            <a:endParaRPr lang="en-GB" i="1">
              <a:solidFill>
                <a:srgbClr val="BC8FDD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i="1">
              <a:solidFill>
                <a:srgbClr val="BC8FD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CSS selectors in Scrapy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https://docs.scrapy.org/en/latest/topics/selectors.html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24352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Address elements (like with CSS selectors)</a:t>
            </a:r>
          </a:p>
          <a:p>
            <a:r>
              <a:rPr lang="en-GB" smtClean="0"/>
              <a:t>Works with any XML document (does not depend on CSS)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XPath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https://devhints.io/xpath</a:t>
            </a:r>
            <a:endParaRPr lang="en-GB" smtClean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429891"/>
              </p:ext>
            </p:extLst>
          </p:nvPr>
        </p:nvGraphicFramePr>
        <p:xfrm>
          <a:off x="838200" y="2837180"/>
          <a:ext cx="1051560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366546643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3104294587"/>
                    </a:ext>
                  </a:extLst>
                </a:gridCol>
              </a:tblGrid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XPath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19619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//h1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elements of type “h1” (heading level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77437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//a[@class=“important”]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anchors (links) with class=“important”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49178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//*[@id=“main”]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the element with id=“main”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3838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//p//a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links that are inside a paragraph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30561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//p//a[@class=“…”]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links with class=“…” that are inside a paragraph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87319"/>
                  </a:ext>
                </a:extLst>
              </a:tr>
              <a:tr h="593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>
                          <a:latin typeface="Consolas" panose="020B0609020204030204" pitchFamily="49" charset="0"/>
                        </a:rPr>
                        <a:t>//*[@id=“main”]//a[@class=“…”]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links with class=“important” that are inside element with</a:t>
                      </a:r>
                      <a:r>
                        <a:rPr lang="en-GB" sz="1800" baseline="0" smtClean="0"/>
                        <a:t> </a:t>
                      </a:r>
                      <a:r>
                        <a:rPr lang="en-GB" sz="1800" smtClean="0"/>
                        <a:t>id=“main”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455153"/>
                  </a:ext>
                </a:extLst>
              </a:tr>
              <a:tr h="593232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>
                          <a:latin typeface="Consolas" panose="020B0609020204030204" pitchFamily="49" charset="0"/>
                        </a:rPr>
                        <a:t>//ul[@class=“first”]</a:t>
                      </a:r>
                      <a:r>
                        <a:rPr lang="en-GB" sz="1800" baseline="0" smtClean="0">
                          <a:latin typeface="Consolas" panose="020B0609020204030204" pitchFamily="49" charset="0"/>
                        </a:rPr>
                        <a:t>/li</a:t>
                      </a:r>
                      <a:endParaRPr lang="en-GB" sz="1800" smtClean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list items that direct</a:t>
                      </a:r>
                      <a:r>
                        <a:rPr lang="en-GB" sz="1800" baseline="0" smtClean="0"/>
                        <a:t> children of lists “first” (only first level of list)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401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0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Can do a bit more than css selectors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XPath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https://devhints.io/xpath</a:t>
            </a:r>
            <a:endParaRPr lang="en-GB" smtClean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09520"/>
              </p:ext>
            </p:extLst>
          </p:nvPr>
        </p:nvGraphicFramePr>
        <p:xfrm>
          <a:off x="838200" y="2837180"/>
          <a:ext cx="10515600" cy="2560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366546643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3104294587"/>
                    </a:ext>
                  </a:extLst>
                </a:gridCol>
              </a:tblGrid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XPath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smtClean="0">
                          <a:solidFill>
                            <a:schemeClr val="bg1"/>
                          </a:solidFill>
                        </a:rPr>
                        <a:t>result</a:t>
                      </a:r>
                      <a:endParaRPr lang="en-GB" sz="18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419619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//a[@id != “important”]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anchors (links) with class other than “important”</a:t>
                      </a:r>
                      <a:endParaRPr lang="en-GB" sz="180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77437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de-DE" smtClean="0">
                          <a:latin typeface="Consolas" panose="020B0609020204030204" pitchFamily="49" charset="0"/>
                        </a:rPr>
                        <a:t>//p</a:t>
                      </a:r>
                      <a:r>
                        <a:rPr lang="de-DE" sz="1800" kern="1200" smtClean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[</a:t>
                      </a:r>
                      <a:r>
                        <a:rPr lang="de-DE" smtClean="0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de-DE" sz="1800" kern="1200" smtClean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paragraphs with links in them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249178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//div[contains(@class,”crc-”)]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divs with</a:t>
                      </a:r>
                      <a:r>
                        <a:rPr lang="en-GB" sz="1800" baseline="0" smtClean="0"/>
                        <a:t> a classname that contains “crc-”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3838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//table[count(tr)&gt;1]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smtClean="0"/>
                        <a:t>all tables that contain</a:t>
                      </a:r>
                      <a:r>
                        <a:rPr lang="en-GB" sz="1800" baseline="0" smtClean="0"/>
                        <a:t> more than one row</a:t>
                      </a:r>
                      <a:endParaRPr lang="en-GB" sz="180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730561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r>
                        <a:rPr lang="en-GB" sz="1800" smtClean="0">
                          <a:latin typeface="Consolas" panose="020B0609020204030204" pitchFamily="49" charset="0"/>
                        </a:rPr>
                        <a:t>//a | //span[@class=“link”]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all links and spans with class “link”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1187319"/>
                  </a:ext>
                </a:extLst>
              </a:tr>
              <a:tr h="338989">
                <a:tc>
                  <a:txBody>
                    <a:bodyPr/>
                    <a:lstStyle/>
                    <a:p>
                      <a:pPr algn="ctr"/>
                      <a:r>
                        <a:rPr lang="en-GB" sz="1800" smtClean="0">
                          <a:latin typeface="Consolas" panose="020B0609020204030204" pitchFamily="49" charset="0"/>
                        </a:rPr>
                        <a:t>…</a:t>
                      </a:r>
                      <a:endParaRPr lang="en-GB" sz="180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2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7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95756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smtClean="0"/>
              <a:t>Use XPath in Scrapy: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response.xpath(</a:t>
            </a:r>
            <a:r>
              <a:rPr lang="en-GB" smtClean="0">
                <a:solidFill>
                  <a:srgbClr val="00B050"/>
                </a:solidFill>
                <a:latin typeface="Consolas" panose="020B0609020204030204" pitchFamily="49" charset="0"/>
              </a:rPr>
              <a:t>“//p[a]”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).get()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first result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...getall()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list of all results</a:t>
            </a:r>
          </a:p>
          <a:p>
            <a:endParaRPr lang="en-GB" smtClean="0"/>
          </a:p>
          <a:p>
            <a:r>
              <a:rPr lang="en-GB" smtClean="0"/>
              <a:t>To address the text inside some element use </a:t>
            </a:r>
            <a:r>
              <a:rPr lang="en-GB" smtClean="0">
                <a:latin typeface="Consolas" panose="020B0609020204030204" pitchFamily="49" charset="0"/>
              </a:rPr>
              <a:t>text()</a:t>
            </a:r>
            <a:r>
              <a:rPr lang="en-GB"/>
              <a:t> or </a:t>
            </a:r>
            <a:r>
              <a:rPr lang="en-GB" smtClean="0">
                <a:latin typeface="Consolas" panose="020B0609020204030204" pitchFamily="49" charset="0"/>
              </a:rPr>
              <a:t>string()</a:t>
            </a:r>
          </a:p>
          <a:p>
            <a:pPr marL="0" indent="0">
              <a:buNone/>
            </a:pP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response.css(</a:t>
            </a:r>
            <a:r>
              <a:rPr lang="en-GB" smtClean="0">
                <a:solidFill>
                  <a:srgbClr val="00B050"/>
                </a:solidFill>
                <a:latin typeface="Consolas" panose="020B0609020204030204" pitchFamily="49" charset="0"/>
              </a:rPr>
              <a:t>“//h2//text()”</a:t>
            </a:r>
            <a:r>
              <a:rPr lang="en-GB" smtClean="0">
                <a:solidFill>
                  <a:srgbClr val="7030A0"/>
                </a:solidFill>
                <a:latin typeface="Consolas" panose="020B0609020204030204" pitchFamily="49" charset="0"/>
              </a:rPr>
              <a:t>).getall() 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# all 2</a:t>
            </a:r>
            <a:r>
              <a:rPr lang="en-GB" i="1" baseline="30000" smtClean="0">
                <a:solidFill>
                  <a:srgbClr val="BC8FDD"/>
                </a:solidFill>
                <a:latin typeface="Consolas" panose="020B0609020204030204" pitchFamily="49" charset="0"/>
              </a:rPr>
              <a:t>nd</a:t>
            </a:r>
            <a:r>
              <a:rPr lang="en-GB" i="1" smtClean="0">
                <a:solidFill>
                  <a:srgbClr val="BC8FDD"/>
                </a:solidFill>
                <a:latin typeface="Consolas" panose="020B0609020204030204" pitchFamily="49" charset="0"/>
              </a:rPr>
              <a:t> level caption texts</a:t>
            </a:r>
          </a:p>
          <a:p>
            <a:pPr marL="0" indent="0">
              <a:buNone/>
            </a:pPr>
            <a:endParaRPr lang="en-GB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GB" smtClean="0">
                <a:latin typeface="Consolas" panose="020B0609020204030204" pitchFamily="49" charset="0"/>
              </a:rPr>
              <a:t>text()</a:t>
            </a:r>
            <a:r>
              <a:rPr lang="en-GB"/>
              <a:t> vs </a:t>
            </a:r>
            <a:r>
              <a:rPr lang="en-GB">
                <a:latin typeface="Consolas" panose="020B0609020204030204" pitchFamily="49" charset="0"/>
              </a:rPr>
              <a:t>string(): string</a:t>
            </a:r>
            <a:r>
              <a:rPr lang="en-GB"/>
              <a:t> puts together the text of itself plus of all </a:t>
            </a:r>
            <a:r>
              <a:rPr lang="en-GB"/>
              <a:t>its </a:t>
            </a:r>
            <a:r>
              <a:rPr lang="en-GB" smtClean="0"/>
              <a:t>descendants, text does not</a:t>
            </a:r>
            <a:endParaRPr lang="en-GB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i="1">
              <a:solidFill>
                <a:srgbClr val="BC8FD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XPath in Scrapy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mtClean="0">
                <a:hlinkClick r:id="rId2"/>
              </a:rPr>
              <a:t>https://docs.scrapy.org/en/latest/topics/selectors.html</a:t>
            </a: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3038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mtClean="0"/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 smtClean="0"/>
              <a:t>Download the workshop material from</a:t>
            </a:r>
          </a:p>
          <a:p>
            <a:pPr marL="0" indent="0" algn="ctr">
              <a:buNone/>
            </a:pPr>
            <a:r>
              <a:rPr lang="en-GB">
                <a:hlinkClick r:id="rId2"/>
              </a:rPr>
              <a:t>https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tubcloud.tu-berlin.de/s/ggpsR83Q72F5yRb</a:t>
            </a:r>
            <a:endParaRPr lang="en-GB" smtClean="0"/>
          </a:p>
          <a:p>
            <a:pPr marL="0" indent="0" algn="ctr">
              <a:buNone/>
            </a:pPr>
            <a:endParaRPr lang="en-GB" smtClean="0"/>
          </a:p>
          <a:p>
            <a:pPr marL="0" indent="0" algn="ctr">
              <a:buNone/>
            </a:pPr>
            <a:endParaRPr lang="en-GB" sz="1600" smtClean="0"/>
          </a:p>
          <a:p>
            <a:pPr marL="0" indent="0" algn="ctr">
              <a:buNone/>
            </a:pPr>
            <a:r>
              <a:rPr lang="en-GB" sz="1600" smtClean="0"/>
              <a:t>Note: Some examples contain Google API keys which will be deleted after the workshop</a:t>
            </a:r>
            <a:endParaRPr lang="en-GB" sz="160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Material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9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Exercise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1690688"/>
            <a:ext cx="10350500" cy="4486276"/>
          </a:xfrm>
          <a:prstGeom prst="roundRect">
            <a:avLst>
              <a:gd name="adj" fmla="val 32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Exercise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(10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mins):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en-GB" sz="2800" smtClean="0">
              <a:solidFill>
                <a:prstClr val="black"/>
              </a:solidFill>
            </a:endParaRP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Use XPath to get all the names of FG Inno team members from   </a:t>
            </a:r>
            <a:r>
              <a:rPr lang="en-GB" sz="2800">
                <a:solidFill>
                  <a:prstClr val="black"/>
                </a:solidFill>
                <a:hlinkClick r:id="rId2"/>
              </a:rPr>
              <a:t>https://</a:t>
            </a:r>
            <a:r>
              <a:rPr lang="en-GB" sz="2800">
                <a:solidFill>
                  <a:prstClr val="black"/>
                </a:solidFill>
                <a:hlinkClick r:id="rId2"/>
              </a:rPr>
              <a:t>www.inno.tu-berlin.de/menue/about_us/team</a:t>
            </a:r>
            <a:r>
              <a:rPr lang="en-GB" sz="2800" smtClean="0">
                <a:solidFill>
                  <a:prstClr val="black"/>
                </a:solidFill>
                <a:hlinkClick r:id="rId2"/>
              </a:rPr>
              <a:t>/</a:t>
            </a:r>
            <a:r>
              <a:rPr lang="en-GB" sz="2800" smtClean="0">
                <a:solidFill>
                  <a:prstClr val="black"/>
                </a:solidFill>
              </a:rPr>
              <a:t>.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endParaRPr lang="en-GB" sz="2000" i="1" smtClean="0">
              <a:solidFill>
                <a:prstClr val="black"/>
              </a:solidFill>
            </a:endParaRPr>
          </a:p>
          <a:p>
            <a:pPr lvl="2">
              <a:lnSpc>
                <a:spcPct val="90000"/>
              </a:lnSpc>
              <a:spcBef>
                <a:spcPts val="1000"/>
              </a:spcBef>
            </a:pPr>
            <a:r>
              <a:rPr lang="en-GB" sz="2000" i="1" smtClean="0">
                <a:solidFill>
                  <a:prstClr val="black"/>
                </a:solidFill>
              </a:rPr>
              <a:t>Hints: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smtClean="0">
                <a:solidFill>
                  <a:prstClr val="black"/>
                </a:solidFill>
              </a:rPr>
              <a:t>F12 opens developer tools in Firefox</a:t>
            </a:r>
          </a:p>
          <a:p>
            <a:pPr marL="1257300" lvl="2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000" smtClean="0">
                <a:solidFill>
                  <a:prstClr val="black"/>
                </a:solidFill>
              </a:rPr>
              <a:t>Enter $x(“xpath query”) into the developer tools console to run XPath in Firefox</a:t>
            </a:r>
            <a:endParaRPr lang="en-GB" sz="20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latin typeface="Consolas" panose="020B0609020204030204" pitchFamily="49" charset="0"/>
              </a:rPr>
              <a:t>//*[@id="main"]//tbody//td[1]//text()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Solution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74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30 min LUNCH BREAK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6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II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2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mtClean="0">
                <a:solidFill>
                  <a:srgbClr val="C00000"/>
                </a:solidFill>
              </a:rPr>
              <a:t>Scrapy: Create a spider to</a:t>
            </a:r>
          </a:p>
          <a:p>
            <a:pPr marL="0" indent="0">
              <a:buNone/>
            </a:pPr>
            <a:endParaRPr lang="en-GB">
              <a:solidFill>
                <a:srgbClr val="C00000"/>
              </a:solidFill>
            </a:endParaRPr>
          </a:p>
          <a:p>
            <a:r>
              <a:rPr lang="en-GB" smtClean="0"/>
              <a:t>collect resources from the web</a:t>
            </a:r>
          </a:p>
          <a:p>
            <a:pPr lvl="1"/>
            <a:r>
              <a:rPr lang="en-GB" smtClean="0"/>
              <a:t>Initial sources</a:t>
            </a:r>
          </a:p>
          <a:p>
            <a:pPr lvl="1"/>
            <a:r>
              <a:rPr lang="en-GB" smtClean="0"/>
              <a:t>Add additional sources while parsing</a:t>
            </a:r>
          </a:p>
          <a:p>
            <a:pPr lvl="1"/>
            <a:endParaRPr lang="en-GB"/>
          </a:p>
          <a:p>
            <a:r>
              <a:rPr lang="en-GB" smtClean="0"/>
              <a:t>parse the content to extract information. HTML-websites:</a:t>
            </a:r>
          </a:p>
          <a:p>
            <a:pPr lvl="1"/>
            <a:r>
              <a:rPr lang="en-GB" smtClean="0"/>
              <a:t>CSS selectors</a:t>
            </a:r>
          </a:p>
          <a:p>
            <a:pPr lvl="1"/>
            <a:r>
              <a:rPr lang="en-GB" smtClean="0"/>
              <a:t>XPath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 recap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32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II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361248"/>
            <a:ext cx="10350500" cy="2896552"/>
          </a:xfrm>
          <a:prstGeom prst="roundRect">
            <a:avLst>
              <a:gd name="adj" fmla="val 32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Exercise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(20 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mins</a:t>
            </a:r>
            <a:r>
              <a:rPr lang="en-GB" sz="2800" i="1" smtClean="0">
                <a:solidFill>
                  <a:schemeClr val="accent4">
                    <a:lumMod val="50000"/>
                  </a:schemeClr>
                </a:solidFill>
              </a:rPr>
              <a:t>):</a:t>
            </a:r>
          </a:p>
          <a:p>
            <a:endParaRPr lang="en-GB" sz="2800" i="1" smtClean="0">
              <a:solidFill>
                <a:schemeClr val="accent4">
                  <a:lumMod val="50000"/>
                </a:schemeClr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GB" sz="2800" smtClean="0">
                <a:solidFill>
                  <a:prstClr val="black"/>
                </a:solidFill>
              </a:rPr>
              <a:t>Collect </a:t>
            </a:r>
            <a:r>
              <a:rPr lang="en-GB" sz="2800">
                <a:solidFill>
                  <a:prstClr val="black"/>
                </a:solidFill>
              </a:rPr>
              <a:t>all names of people working at the chair of </a:t>
            </a:r>
            <a:r>
              <a:rPr lang="en-GB" sz="2800">
                <a:solidFill>
                  <a:prstClr val="black"/>
                </a:solidFill>
              </a:rPr>
              <a:t>innovation </a:t>
            </a:r>
            <a:r>
              <a:rPr lang="en-GB" sz="2800" smtClean="0">
                <a:solidFill>
                  <a:prstClr val="black"/>
                </a:solidFill>
              </a:rPr>
              <a:t>economics. (</a:t>
            </a:r>
            <a:r>
              <a:rPr lang="en-GB" sz="2800">
                <a:solidFill>
                  <a:prstClr val="black"/>
                </a:solidFill>
                <a:hlinkClick r:id="rId2"/>
              </a:rPr>
              <a:t>https://</a:t>
            </a:r>
            <a:r>
              <a:rPr lang="en-GB" sz="2800">
                <a:solidFill>
                  <a:prstClr val="black"/>
                </a:solidFill>
                <a:hlinkClick r:id="rId2"/>
              </a:rPr>
              <a:t>www.inno.tu-berlin.de/menue/about_us/team</a:t>
            </a:r>
            <a:r>
              <a:rPr lang="en-GB" sz="2800" smtClean="0">
                <a:solidFill>
                  <a:prstClr val="black"/>
                </a:solidFill>
                <a:hlinkClick r:id="rId2"/>
              </a:rPr>
              <a:t>/</a:t>
            </a:r>
            <a:r>
              <a:rPr lang="en-GB" sz="2800" smtClean="0">
                <a:solidFill>
                  <a:prstClr val="black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40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II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3989070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 all team member names from </a:t>
            </a:r>
            <a:r>
              <a:rPr lang="en-GB" sz="2800">
                <a:hlinkClick r:id="rId2"/>
              </a:rPr>
              <a:t>https://</a:t>
            </a:r>
            <a:r>
              <a:rPr lang="en-GB" sz="2800">
                <a:hlinkClick r:id="rId2"/>
              </a:rPr>
              <a:t>www.inno.tu-berlin.de/menue/about_us/team</a:t>
            </a:r>
            <a:r>
              <a:rPr lang="en-GB" sz="2800" smtClean="0">
                <a:hlinkClick r:id="rId2"/>
              </a:rPr>
              <a:t>/</a:t>
            </a:r>
            <a:r>
              <a:rPr lang="en-GB" sz="2800" smtClean="0"/>
              <a:t> </a:t>
            </a:r>
            <a:r>
              <a:rPr lang="en-GB" sz="2800" smtClean="0">
                <a:solidFill>
                  <a:schemeClr val="tx1"/>
                </a:solidFill>
              </a:rPr>
              <a:t>using Scrapy + XPath</a:t>
            </a:r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endParaRPr lang="de-DE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scrapy crawl innoteam –o team.csv</a:t>
            </a:r>
          </a:p>
          <a:p>
            <a:pPr algn="ctr"/>
            <a:endParaRPr lang="en-GB" sz="2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GB" sz="2800" i="1">
                <a:solidFill>
                  <a:schemeClr val="tx1">
                    <a:lumMod val="95000"/>
                    <a:lumOff val="5000"/>
                  </a:schemeClr>
                </a:solidFill>
              </a:rPr>
              <a:t>file: </a:t>
            </a: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intro/intro/spiders/innoteam_spider.py</a:t>
            </a:r>
            <a:endParaRPr lang="de-DE" sz="2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mtClean="0"/>
              <a:t>(Unstructured) text:</a:t>
            </a:r>
          </a:p>
          <a:p>
            <a:pPr lvl="1"/>
            <a:r>
              <a:rPr lang="en-GB" smtClean="0">
                <a:hlinkClick r:id="rId2"/>
              </a:rPr>
              <a:t>Regular expressions</a:t>
            </a:r>
            <a:endParaRPr lang="en-GB" smtClean="0"/>
          </a:p>
          <a:p>
            <a:pPr lvl="1"/>
            <a:r>
              <a:rPr lang="en-GB" smtClean="0">
                <a:hlinkClick r:id="rId3"/>
              </a:rPr>
              <a:t>NLTK</a:t>
            </a:r>
            <a:r>
              <a:rPr lang="en-GB" smtClean="0"/>
              <a:t> (Natural Language Toolkit)</a:t>
            </a:r>
          </a:p>
          <a:p>
            <a:pPr lvl="1"/>
            <a:r>
              <a:rPr lang="en-GB" smtClean="0">
                <a:hlinkClick r:id="rId4"/>
              </a:rPr>
              <a:t>Pyparsing</a:t>
            </a:r>
            <a:endParaRPr lang="en-GB" smtClean="0"/>
          </a:p>
          <a:p>
            <a:pPr lvl="1"/>
            <a:r>
              <a:rPr lang="en-GB" smtClean="0">
                <a:hlinkClick r:id="rId5"/>
              </a:rPr>
              <a:t>OpenRefine</a:t>
            </a:r>
            <a:endParaRPr lang="en-GB" smtClean="0"/>
          </a:p>
          <a:p>
            <a:pPr lvl="1"/>
            <a:r>
              <a:rPr lang="en-GB" smtClean="0">
                <a:hlinkClick r:id="rId6"/>
              </a:rPr>
              <a:t>scikit-learn</a:t>
            </a:r>
            <a:endParaRPr lang="en-GB" smtClean="0"/>
          </a:p>
          <a:p>
            <a:pPr lvl="1"/>
            <a:endParaRPr lang="en-GB"/>
          </a:p>
          <a:p>
            <a:r>
              <a:rPr lang="en-GB" smtClean="0">
                <a:hlinkClick r:id="rId7"/>
              </a:rPr>
              <a:t>PDF</a:t>
            </a:r>
            <a:endParaRPr lang="en-GB" smtClean="0"/>
          </a:p>
          <a:p>
            <a:r>
              <a:rPr lang="en-GB" smtClean="0">
                <a:hlinkClick r:id="rId8"/>
              </a:rPr>
              <a:t>Word</a:t>
            </a:r>
            <a:endParaRPr lang="en-GB" smtClean="0"/>
          </a:p>
          <a:p>
            <a:r>
              <a:rPr lang="en-GB" smtClean="0"/>
              <a:t>Excel </a:t>
            </a:r>
            <a:r>
              <a:rPr lang="en-GB" smtClean="0">
                <a:sym typeface="Wingdings" panose="05000000000000000000" pitchFamily="2" charset="2"/>
              </a:rPr>
              <a:t> Pandas…</a:t>
            </a:r>
            <a:endParaRPr lang="en-GB" smtClean="0"/>
          </a:p>
          <a:p>
            <a:r>
              <a:rPr lang="en-GB" smtClean="0"/>
              <a:t>…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II: other formats</a:t>
            </a:r>
            <a:endParaRPr lang="en-GB"/>
          </a:p>
        </p:txBody>
      </p:sp>
      <p:pic>
        <p:nvPicPr>
          <p:cNvPr id="7170" name="Picture 2" descr="https://images-na.ssl-images-amazon.com/images/I/51EBbyGlwIL._SX379_BO1,204,203,200_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379" y="1690688"/>
            <a:ext cx="2286261" cy="299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images-na.ssl-images-amazon.com/images/I/516AzqvCfuL._SX379_BO1,204,203,200_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318" y="2441497"/>
            <a:ext cx="2282564" cy="29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miro.medium.com/max/524/0*vyBqwKq6bswYkmd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987" y="4291966"/>
            <a:ext cx="1739362" cy="22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8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Scrapy II</a:t>
            </a:r>
            <a:endParaRPr lang="en-GB"/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3989070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Compare websites using stochastic text models.</a:t>
            </a:r>
          </a:p>
          <a:p>
            <a:pPr algn="ctr"/>
            <a:endParaRPr lang="de-DE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Collect website texts with Scrapy:</a:t>
            </a:r>
            <a: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scrapy crawl innoteam –o team.csv</a:t>
            </a:r>
            <a:b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GB" sz="24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file</a:t>
            </a:r>
            <a:r>
              <a:rPr lang="en-GB" sz="2400" i="1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GB" sz="24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intro/intro/spiders/google_inno_text_spider.py</a:t>
            </a:r>
          </a:p>
          <a:p>
            <a:pPr marL="971550" lvl="1" indent="-514350">
              <a:buFont typeface="+mj-lt"/>
              <a:buAutoNum type="arabicPeriod"/>
            </a:pPr>
            <a:endParaRPr lang="en-GB" sz="24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DE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Analyze texts using NLTK and scikit-learn:</a:t>
            </a:r>
            <a:br>
              <a:rPr lang="de-DE" sz="24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de-DE" sz="2400" i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Jupyter </a:t>
            </a:r>
            <a:r>
              <a:rPr lang="de-DE" sz="2400" i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notebook:</a:t>
            </a:r>
            <a:r>
              <a:rPr lang="de-DE" sz="2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de-DE" sz="24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/intro/inno-text-analysis.ipynb</a:t>
            </a:r>
          </a:p>
          <a:p>
            <a:pPr algn="ctr"/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8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URL sources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31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mtClean="0"/>
              <a:t>Introduction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2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Sources</a:t>
            </a:r>
            <a:r>
              <a:rPr lang="en-GB" smtClean="0"/>
              <a:t>: Google</a:t>
            </a:r>
            <a:endParaRPr lang="en-GB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mtClean="0"/>
              <a:t>There is an official Python client that lets you access the Google API (Search and other Google products):</a:t>
            </a:r>
          </a:p>
          <a:p>
            <a:endParaRPr lang="en-GB" smtClean="0"/>
          </a:p>
          <a:p>
            <a:pPr marL="0" indent="0" algn="ctr">
              <a:buNone/>
            </a:pPr>
            <a:r>
              <a:rPr lang="en-GB" smtClean="0">
                <a:hlinkClick r:id="rId2"/>
              </a:rPr>
              <a:t>https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github.com/googleapis/google-api-python-client</a:t>
            </a:r>
            <a:endParaRPr lang="en-GB" smtClean="0"/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>
                <a:latin typeface="Consolas" panose="020B0609020204030204" pitchFamily="49" charset="0"/>
              </a:rPr>
              <a:t>pip install --upgrade </a:t>
            </a:r>
            <a:r>
              <a:rPr lang="en-GB" smtClean="0">
                <a:latin typeface="Consolas" panose="020B0609020204030204" pitchFamily="49" charset="0"/>
              </a:rPr>
              <a:t>google-api-python-client</a:t>
            </a:r>
          </a:p>
          <a:p>
            <a:pPr marL="0" indent="0" algn="ctr">
              <a:buNone/>
            </a:pPr>
            <a:endParaRPr lang="en-GB">
              <a:latin typeface="Consolas" panose="020B0609020204030204" pitchFamily="49" charset="0"/>
            </a:endParaRPr>
          </a:p>
          <a:p>
            <a:r>
              <a:rPr lang="en-GB"/>
              <a:t>A Google API key is </a:t>
            </a:r>
            <a:r>
              <a:rPr lang="en-GB" smtClean="0"/>
              <a:t>required</a:t>
            </a:r>
          </a:p>
          <a:p>
            <a:r>
              <a:rPr lang="en-GB" smtClean="0">
                <a:hlinkClick r:id="rId3"/>
              </a:rPr>
              <a:t>Limited Access</a:t>
            </a:r>
            <a:endParaRPr lang="en-GB" smtClean="0"/>
          </a:p>
          <a:p>
            <a:r>
              <a:rPr lang="en-GB" smtClean="0"/>
              <a:t>Simply scraping Google is not that simple: </a:t>
            </a:r>
            <a:endParaRPr lang="en-GB"/>
          </a:p>
          <a:p>
            <a:pPr marL="0" indent="0" algn="ctr">
              <a:buNone/>
            </a:pPr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1" t="1506" r="26493" b="1781"/>
          <a:stretch/>
        </p:blipFill>
        <p:spPr>
          <a:xfrm>
            <a:off x="7894320" y="4480560"/>
            <a:ext cx="1527453" cy="220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Google Search API:</a:t>
            </a:r>
            <a:br>
              <a:rPr lang="en-GB" smtClean="0"/>
            </a:br>
            <a:r>
              <a:rPr lang="en-GB" smtClean="0">
                <a:hlinkClick r:id="rId2"/>
              </a:rPr>
              <a:t>http</a:t>
            </a:r>
            <a:r>
              <a:rPr lang="en-GB">
                <a:hlinkClick r:id="rId2"/>
              </a:rPr>
              <a:t>://</a:t>
            </a:r>
            <a:r>
              <a:rPr lang="en-GB">
                <a:hlinkClick r:id="rId2"/>
              </a:rPr>
              <a:t>googleapis.github.io/google-api-python-client/docs/dyn/customsearch_v1.html</a:t>
            </a:r>
            <a:br>
              <a:rPr lang="en-GB">
                <a:hlinkClick r:id="rId2"/>
              </a:rPr>
            </a:br>
            <a:r>
              <a:rPr lang="en-GB">
                <a:hlinkClick r:id="rId2"/>
              </a:rPr>
              <a:t>https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developers.google.com/custom-search/v1/cse/list</a:t>
            </a:r>
            <a:br>
              <a:rPr lang="en-GB" smtClean="0">
                <a:hlinkClick r:id="rId2"/>
              </a:rPr>
            </a:br>
            <a:endParaRPr lang="en-GB">
              <a:hlinkClick r:id="rId2"/>
            </a:endParaRPr>
          </a:p>
          <a:p>
            <a:r>
              <a:rPr lang="en-GB" smtClean="0"/>
              <a:t>getting Google API keys: </a:t>
            </a:r>
            <a:r>
              <a:rPr lang="en-GB" smtClean="0">
                <a:hlinkClick r:id="rId3"/>
              </a:rPr>
              <a:t>https</a:t>
            </a:r>
            <a:r>
              <a:rPr lang="en-GB">
                <a:hlinkClick r:id="rId3"/>
              </a:rPr>
              <a:t>://</a:t>
            </a:r>
            <a:r>
              <a:rPr lang="en-GB" smtClean="0">
                <a:hlinkClick r:id="rId3"/>
              </a:rPr>
              <a:t>console.cloud.google.com/home/dashboard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Sources</a:t>
            </a:r>
            <a:r>
              <a:rPr lang="en-GB"/>
              <a:t>: Google</a:t>
            </a:r>
          </a:p>
        </p:txBody>
      </p:sp>
    </p:spTree>
    <p:extLst>
      <p:ext uri="{BB962C8B-B14F-4D97-AF65-F5344CB8AC3E}">
        <p14:creationId xmlns:p14="http://schemas.microsoft.com/office/powerpoint/2010/main" val="379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Sources</a:t>
            </a:r>
            <a:r>
              <a:rPr lang="en-GB"/>
              <a:t>: Google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1003300" y="2167890"/>
            <a:ext cx="10350500" cy="4110990"/>
          </a:xfrm>
          <a:prstGeom prst="roundRect">
            <a:avLst>
              <a:gd name="adj" fmla="val 3200"/>
            </a:avLst>
          </a:prstGeom>
          <a:solidFill>
            <a:srgbClr val="FFE7FA"/>
          </a:solidFill>
          <a:ln w="285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800" i="1" smtClean="0">
                <a:solidFill>
                  <a:srgbClr val="FF3399"/>
                </a:solidFill>
              </a:rPr>
              <a:t>Example:</a:t>
            </a:r>
            <a:endParaRPr lang="en-GB" sz="2800" i="1" smtClean="0">
              <a:solidFill>
                <a:srgbClr val="FF3399"/>
              </a:solidFill>
            </a:endParaRPr>
          </a:p>
          <a:p>
            <a:pPr algn="ctr"/>
            <a:endParaRPr lang="en-GB" sz="280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de-DE" sz="2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Collecting all e-mail addresses of people and organizations associated with „innovation economics“ (by Google results).</a:t>
            </a:r>
          </a:p>
          <a:p>
            <a:pPr algn="ctr"/>
            <a:endParaRPr lang="de-DE" sz="2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scrapy crawl google_inno –o emails.csv</a:t>
            </a:r>
          </a:p>
          <a:p>
            <a:pPr algn="ctr"/>
            <a:endParaRPr lang="en-GB" sz="2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en-GB" sz="2800" i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file</a:t>
            </a:r>
            <a:r>
              <a:rPr lang="en-GB" sz="2800" i="1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280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intro/intro/spiders/google_inno_spider.py</a:t>
            </a:r>
            <a:endParaRPr lang="de-DE" sz="280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endParaRPr lang="de-DE" sz="2800" smtClean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8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mtClean="0"/>
              <a:t>There are several Python wrappers for access to the Twitter API, e.g.:</a:t>
            </a:r>
          </a:p>
          <a:p>
            <a:endParaRPr lang="en-GB"/>
          </a:p>
          <a:p>
            <a:pPr marL="0" indent="0" algn="ctr">
              <a:buNone/>
            </a:pPr>
            <a:r>
              <a:rPr lang="en-GB">
                <a:hlinkClick r:id="rId2"/>
              </a:rPr>
              <a:t>https://</a:t>
            </a:r>
            <a:r>
              <a:rPr lang="en-GB" smtClean="0">
                <a:hlinkClick r:id="rId2"/>
              </a:rPr>
              <a:t>github.com/bear/python-twitter</a:t>
            </a:r>
            <a:endParaRPr lang="en-GB" smtClean="0"/>
          </a:p>
          <a:p>
            <a:pPr marL="0" indent="0" algn="ctr">
              <a:buNone/>
            </a:pPr>
            <a:endParaRPr lang="en-GB"/>
          </a:p>
          <a:p>
            <a:pPr marL="0" indent="0" algn="ctr">
              <a:buNone/>
            </a:pPr>
            <a:r>
              <a:rPr lang="en-GB">
                <a:latin typeface="Consolas" panose="020B0609020204030204" pitchFamily="49" charset="0"/>
              </a:rPr>
              <a:t>pip install python-twitter</a:t>
            </a:r>
          </a:p>
          <a:p>
            <a:pPr marL="0" indent="0" algn="ctr">
              <a:buNone/>
            </a:pPr>
            <a:endParaRPr lang="en-GB"/>
          </a:p>
          <a:p>
            <a:r>
              <a:rPr lang="en-GB" smtClean="0"/>
              <a:t>Access to Twitter is regulated with API keys, and limited</a:t>
            </a:r>
          </a:p>
          <a:p>
            <a:r>
              <a:rPr lang="en-GB" smtClean="0"/>
              <a:t>Twitter does not offer access to historical data – you need to collect over a period of time, or buy data from specialized providers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Sources</a:t>
            </a:r>
            <a:r>
              <a:rPr lang="en-GB"/>
              <a:t>: </a:t>
            </a:r>
            <a:r>
              <a:rPr lang="en-GB" smtClean="0"/>
              <a:t>Twitter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98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94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A webserver usually serves a </a:t>
            </a:r>
            <a:r>
              <a:rPr lang="en-GB" smtClean="0">
                <a:hlinkClick r:id="rId2"/>
              </a:rPr>
              <a:t>robot.txt file</a:t>
            </a:r>
            <a:endParaRPr lang="en-GB" smtClean="0"/>
          </a:p>
          <a:p>
            <a:r>
              <a:rPr lang="en-GB" smtClean="0"/>
              <a:t>It contains information for clients on which rules to follow</a:t>
            </a:r>
          </a:p>
          <a:p>
            <a:r>
              <a:rPr lang="en-GB" smtClean="0"/>
              <a:t>Also often contains special rules for web scrapers</a:t>
            </a:r>
          </a:p>
          <a:p>
            <a:r>
              <a:rPr lang="en-GB" smtClean="0"/>
              <a:t>You should be polite and obey the rules </a:t>
            </a:r>
            <a:r>
              <a:rPr lang="de-DE">
                <a:hlinkClick r:id="rId3"/>
              </a:rPr>
              <a:t>https://blog.scrapinghub.com/2016/08/25/how-to-crawl-the-web-politely-with-scrapy</a:t>
            </a:r>
            <a:endParaRPr lang="en-GB" smtClean="0"/>
          </a:p>
          <a:p>
            <a:r>
              <a:rPr lang="en-GB" smtClean="0"/>
              <a:t>Scrapy obeys by default </a:t>
            </a:r>
            <a:r>
              <a:rPr lang="de-DE">
                <a:hlinkClick r:id="rId4"/>
              </a:rPr>
              <a:t>https</a:t>
            </a:r>
            <a:r>
              <a:rPr lang="de-DE">
                <a:hlinkClick r:id="rId4"/>
              </a:rPr>
              <a:t>://</a:t>
            </a:r>
            <a:r>
              <a:rPr lang="de-DE" smtClean="0">
                <a:hlinkClick r:id="rId4"/>
              </a:rPr>
              <a:t>docs.scrapy.org/en/latest/topics/settings.html#robotstxt-obey</a:t>
            </a:r>
            <a:endParaRPr lang="de-DE" smtClean="0"/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robot.txt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84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smtClean="0"/>
              <a:t>Login, sessions, forms</a:t>
            </a:r>
          </a:p>
          <a:p>
            <a:r>
              <a:rPr lang="en-GB" smtClean="0"/>
              <a:t>Often web sites require input into a form (queries, login, etc.)</a:t>
            </a:r>
          </a:p>
          <a:p>
            <a:r>
              <a:rPr lang="en-GB" smtClean="0"/>
              <a:t>Use Scrapy’s </a:t>
            </a:r>
            <a:r>
              <a:rPr lang="en-GB" smtClean="0">
                <a:hlinkClick r:id="rId2"/>
              </a:rPr>
              <a:t>FormRequest</a:t>
            </a:r>
            <a:endParaRPr lang="en-GB" smtClean="0"/>
          </a:p>
          <a:p>
            <a:r>
              <a:rPr lang="en-GB"/>
              <a:t>Examples: </a:t>
            </a:r>
            <a:r>
              <a:rPr lang="en-GB">
                <a:hlinkClick r:id="rId3"/>
              </a:rPr>
              <a:t>https</a:t>
            </a:r>
            <a:r>
              <a:rPr lang="en-GB">
                <a:hlinkClick r:id="rId3"/>
              </a:rPr>
              <a:t>://</a:t>
            </a:r>
            <a:r>
              <a:rPr lang="en-GB" smtClean="0">
                <a:hlinkClick r:id="rId3"/>
              </a:rPr>
              <a:t>doc.scrapy.org/en/latest/topics/request-response.html#request-usage-examples</a:t>
            </a:r>
            <a:endParaRPr lang="en-GB" smtClean="0"/>
          </a:p>
          <a:p>
            <a:endParaRPr lang="en-GB" smtClean="0"/>
          </a:p>
          <a:p>
            <a:pPr marL="0" indent="0">
              <a:buNone/>
            </a:pPr>
            <a:r>
              <a:rPr lang="en-GB" b="1" smtClean="0"/>
              <a:t>Item pipelines</a:t>
            </a:r>
          </a:p>
          <a:p>
            <a:r>
              <a:rPr lang="en-GB">
                <a:hlinkClick r:id="rId4"/>
              </a:rPr>
              <a:t>https</a:t>
            </a:r>
            <a:r>
              <a:rPr lang="en-GB">
                <a:hlinkClick r:id="rId4"/>
              </a:rPr>
              <a:t>://</a:t>
            </a:r>
            <a:r>
              <a:rPr lang="en-GB" smtClean="0">
                <a:hlinkClick r:id="rId4"/>
              </a:rPr>
              <a:t>docs.scrapy.org/en/latest/topics/item-pipeline.html#topics-item-pipeline</a:t>
            </a:r>
            <a:endParaRPr lang="en-GB" smtClean="0"/>
          </a:p>
          <a:p>
            <a:endParaRPr lang="en-GB"/>
          </a:p>
          <a:p>
            <a:pPr marL="0" indent="0">
              <a:buNone/>
            </a:pPr>
            <a:r>
              <a:rPr lang="en-GB" b="1" smtClean="0"/>
              <a:t>Remote control your spiders</a:t>
            </a:r>
          </a:p>
          <a:p>
            <a:r>
              <a:rPr lang="en-GB" smtClean="0">
                <a:hlinkClick r:id="rId5"/>
              </a:rPr>
              <a:t>https</a:t>
            </a:r>
            <a:r>
              <a:rPr lang="en-GB">
                <a:hlinkClick r:id="rId5"/>
              </a:rPr>
              <a:t>://</a:t>
            </a:r>
            <a:r>
              <a:rPr lang="en-GB">
                <a:hlinkClick r:id="rId5"/>
              </a:rPr>
              <a:t>scrapyd.readthedocs.io/en/stable</a:t>
            </a:r>
            <a:r>
              <a:rPr lang="en-GB" smtClean="0">
                <a:hlinkClick r:id="rId5"/>
              </a:rPr>
              <a:t>/</a:t>
            </a:r>
            <a:endParaRPr lang="en-GB" smtClean="0"/>
          </a:p>
          <a:p>
            <a:endParaRPr lang="en-GB"/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Scrapy recommended further reading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6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Javascript that is included in websites often modifies the DOM and/or dynamically loads content after the website is opened in the web browser</a:t>
            </a:r>
          </a:p>
          <a:p>
            <a:r>
              <a:rPr lang="en-GB" smtClean="0"/>
              <a:t>A simple request in Scrapy will produce HTML that is different from that rendered in the browser</a:t>
            </a:r>
          </a:p>
          <a:p>
            <a:r>
              <a:rPr lang="en-GB" smtClean="0"/>
              <a:t>Some user interactions can not be easily reproduced without JS</a:t>
            </a:r>
          </a:p>
          <a:p>
            <a:r>
              <a:rPr lang="en-GB" smtClean="0"/>
              <a:t>Some websites even specifically use this to hide content against web scrapers</a:t>
            </a:r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Javascript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0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363200" cy="4351338"/>
          </a:xfrm>
        </p:spPr>
        <p:txBody>
          <a:bodyPr/>
          <a:lstStyle/>
          <a:p>
            <a:r>
              <a:rPr lang="en-GB" smtClean="0"/>
              <a:t>Some tools enable automated interaction with web browsers that render JS and even allow “natural” interaction with the website (“clicking buttons” etc.)</a:t>
            </a:r>
          </a:p>
          <a:p>
            <a:r>
              <a:rPr lang="en-GB" smtClean="0">
                <a:hlinkClick r:id="rId2"/>
              </a:rPr>
              <a:t>Selenium</a:t>
            </a:r>
            <a:r>
              <a:rPr lang="en-GB" smtClean="0"/>
              <a:t> (originally developed for automated web site testing), </a:t>
            </a:r>
            <a:r>
              <a:rPr lang="en-GB" smtClean="0">
                <a:hlinkClick r:id="rId3"/>
              </a:rPr>
              <a:t>Selenium-python</a:t>
            </a:r>
            <a:endParaRPr lang="en-GB" smtClean="0"/>
          </a:p>
          <a:p>
            <a:r>
              <a:rPr lang="en-GB" smtClean="0"/>
              <a:t>+ Firefox / Chrome / PhantomJS (deprecated)</a:t>
            </a:r>
          </a:p>
          <a:p>
            <a:endParaRPr lang="en-GB"/>
          </a:p>
          <a:p>
            <a:r>
              <a:rPr lang="en-GB" b="1" smtClean="0"/>
              <a:t>Problem:</a:t>
            </a:r>
            <a:r>
              <a:rPr lang="en-GB" smtClean="0"/>
              <a:t> Rendering JS is slow and should be avoided if possible…</a:t>
            </a:r>
          </a:p>
          <a:p>
            <a:endParaRPr lang="en-GB" smtClean="0"/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Javascript</a:t>
            </a:r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00" y="3831663"/>
            <a:ext cx="981107" cy="88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6190"/>
          </a:xfrm>
        </p:spPr>
        <p:txBody>
          <a:bodyPr>
            <a:normAutofit fontScale="85000" lnSpcReduction="20000"/>
          </a:bodyPr>
          <a:lstStyle/>
          <a:p>
            <a:r>
              <a:rPr lang="en-GB" smtClean="0"/>
              <a:t>Respect server limits (don’t DoS/get IP-banned)</a:t>
            </a:r>
          </a:p>
          <a:p>
            <a:r>
              <a:rPr lang="en-GB" smtClean="0"/>
              <a:t>Implement suitable logging and monitoring</a:t>
            </a:r>
          </a:p>
          <a:p>
            <a:r>
              <a:rPr lang="en-GB" smtClean="0"/>
              <a:t>Parallelisation</a:t>
            </a:r>
          </a:p>
          <a:p>
            <a:pPr lvl="1"/>
            <a:r>
              <a:rPr lang="en-GB" smtClean="0"/>
              <a:t>Run parallel HTTP-requests</a:t>
            </a:r>
          </a:p>
          <a:p>
            <a:pPr lvl="1"/>
            <a:r>
              <a:rPr lang="en-GB" smtClean="0"/>
              <a:t>Parallelize data mining </a:t>
            </a:r>
            <a:r>
              <a:rPr lang="en-GB" smtClean="0">
                <a:sym typeface="Wingdings" panose="05000000000000000000" pitchFamily="2" charset="2"/>
              </a:rPr>
              <a:t> use processor while waiting for HTTP response (especially for computing-heavy mining tasks)</a:t>
            </a:r>
          </a:p>
          <a:p>
            <a:r>
              <a:rPr lang="en-GB" smtClean="0">
                <a:sym typeface="Wingdings" panose="05000000000000000000" pitchFamily="2" charset="2"/>
              </a:rPr>
              <a:t>Fail-safety</a:t>
            </a:r>
          </a:p>
          <a:p>
            <a:pPr lvl="1"/>
            <a:r>
              <a:rPr lang="en-GB" smtClean="0">
                <a:sym typeface="Wingdings" panose="05000000000000000000" pitchFamily="2" charset="2"/>
              </a:rPr>
              <a:t>Catch timeouts, HTTP errors etc.</a:t>
            </a:r>
          </a:p>
          <a:p>
            <a:pPr lvl="1"/>
            <a:r>
              <a:rPr lang="en-GB" smtClean="0">
                <a:sym typeface="Wingdings" panose="05000000000000000000" pitchFamily="2" charset="2"/>
              </a:rPr>
              <a:t>Continuously save data (windows updates…)</a:t>
            </a:r>
          </a:p>
          <a:p>
            <a:pPr lvl="1"/>
            <a:r>
              <a:rPr lang="en-GB" smtClean="0">
                <a:sym typeface="Wingdings" panose="05000000000000000000" pitchFamily="2" charset="2"/>
              </a:rPr>
              <a:t>Content &amp; structure changes…</a:t>
            </a:r>
          </a:p>
          <a:p>
            <a:r>
              <a:rPr lang="en-GB" smtClean="0">
                <a:sym typeface="Wingdings" panose="05000000000000000000" pitchFamily="2" charset="2"/>
              </a:rPr>
              <a:t>Remote scraping</a:t>
            </a:r>
            <a:endParaRPr lang="en-GB">
              <a:sym typeface="Wingdings" panose="05000000000000000000" pitchFamily="2" charset="2"/>
            </a:endParaRPr>
          </a:p>
          <a:p>
            <a:pPr lvl="1"/>
            <a:r>
              <a:rPr lang="en-GB">
                <a:sym typeface="Wingdings" panose="05000000000000000000" pitchFamily="2" charset="2"/>
                <a:hlinkClick r:id="rId2"/>
              </a:rPr>
              <a:t>https</a:t>
            </a:r>
            <a:r>
              <a:rPr lang="en-GB">
                <a:sym typeface="Wingdings" panose="05000000000000000000" pitchFamily="2" charset="2"/>
                <a:hlinkClick r:id="rId2"/>
              </a:rPr>
              <a:t>://</a:t>
            </a:r>
            <a:r>
              <a:rPr lang="en-GB" smtClean="0">
                <a:sym typeface="Wingdings" panose="05000000000000000000" pitchFamily="2" charset="2"/>
                <a:hlinkClick r:id="rId2"/>
              </a:rPr>
              <a:t>github.com/scrapy/scrapyd</a:t>
            </a:r>
            <a:endParaRPr lang="en-GB" smtClean="0">
              <a:sym typeface="Wingdings" panose="05000000000000000000" pitchFamily="2" charset="2"/>
            </a:endParaRPr>
          </a:p>
          <a:p>
            <a:pPr lvl="1"/>
            <a:r>
              <a:rPr lang="en-GB" smtClean="0">
                <a:sym typeface="Wingdings" panose="05000000000000000000" pitchFamily="2" charset="2"/>
              </a:rPr>
              <a:t>Don’t block own computer  / higher bandwidth</a:t>
            </a:r>
          </a:p>
          <a:p>
            <a:pPr lvl="1"/>
            <a:r>
              <a:rPr lang="en-GB" smtClean="0">
                <a:sym typeface="Wingdings" panose="05000000000000000000" pitchFamily="2" charset="2"/>
              </a:rPr>
              <a:t>Cronjobs</a:t>
            </a:r>
          </a:p>
          <a:p>
            <a:pPr lvl="1"/>
            <a:r>
              <a:rPr lang="en-GB" smtClean="0">
                <a:sym typeface="Wingdings" panose="05000000000000000000" pitchFamily="2" charset="2"/>
              </a:rPr>
              <a:t>Closer to scraped servers (scraping Japanese websites?!)</a:t>
            </a:r>
          </a:p>
          <a:p>
            <a:endParaRPr lang="en-GB">
              <a:sym typeface="Wingdings" panose="05000000000000000000" pitchFamily="2" charset="2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Scaling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9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Web: </a:t>
            </a:r>
            <a:r>
              <a:rPr lang="en-GB"/>
              <a:t>World Wide Web: “the system of connected documents on the internet, usually with </a:t>
            </a:r>
            <a:r>
              <a:rPr lang="en-GB" strike="sngStrike"/>
              <a:t>pictures, video, and sound</a:t>
            </a:r>
            <a:r>
              <a:rPr lang="en-GB"/>
              <a:t>, that can be searched for information about a particular </a:t>
            </a:r>
            <a:r>
              <a:rPr lang="en-GB" smtClean="0"/>
              <a:t>subject”</a:t>
            </a:r>
            <a:endParaRPr lang="en-GB"/>
          </a:p>
          <a:p>
            <a:r>
              <a:rPr lang="en-GB" b="1"/>
              <a:t>Scraping:</a:t>
            </a:r>
            <a:r>
              <a:rPr lang="en-GB"/>
              <a:t> “to </a:t>
            </a:r>
            <a:r>
              <a:rPr lang="en-GB" i="1"/>
              <a:t>remove</a:t>
            </a:r>
            <a:r>
              <a:rPr lang="en-GB"/>
              <a:t> an </a:t>
            </a:r>
            <a:r>
              <a:rPr lang="en-GB" strike="sngStrike"/>
              <a:t>unwante</a:t>
            </a:r>
            <a:r>
              <a:rPr lang="en-GB"/>
              <a:t>d covering or a top layer from something, especially using a sharp edge or something </a:t>
            </a:r>
            <a:r>
              <a:rPr lang="en-GB" smtClean="0"/>
              <a:t>rough”</a:t>
            </a:r>
          </a:p>
          <a:p>
            <a:r>
              <a:rPr lang="en-GB"/>
              <a:t>Web scraping, web harvesting, or web data extraction is data scraping used for extracting data from websites</a:t>
            </a:r>
            <a:r>
              <a:rPr lang="en-GB" smtClean="0"/>
              <a:t>. (Wikipedia)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Web scraping</a:t>
            </a:r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8468929" y="6311900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https://dictionary.cambridge.org</a:t>
            </a:r>
          </a:p>
        </p:txBody>
      </p:sp>
    </p:spTree>
    <p:extLst>
      <p:ext uri="{BB962C8B-B14F-4D97-AF65-F5344CB8AC3E}">
        <p14:creationId xmlns:p14="http://schemas.microsoft.com/office/powerpoint/2010/main" val="21713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Diagramm 35"/>
          <p:cNvGraphicFramePr/>
          <p:nvPr>
            <p:extLst>
              <p:ext uri="{D42A27DB-BD31-4B8C-83A1-F6EECF244321}">
                <p14:modId xmlns:p14="http://schemas.microsoft.com/office/powerpoint/2010/main" val="3250031407"/>
              </p:ext>
            </p:extLst>
          </p:nvPr>
        </p:nvGraphicFramePr>
        <p:xfrm>
          <a:off x="3911408" y="2597246"/>
          <a:ext cx="4602672" cy="306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Scaling</a:t>
            </a:r>
            <a:endParaRPr lang="en-GB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324771345"/>
              </p:ext>
            </p:extLst>
          </p:nvPr>
        </p:nvGraphicFramePr>
        <p:xfrm>
          <a:off x="4200727" y="1267322"/>
          <a:ext cx="5227753" cy="1969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1195137" y="206730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/>
              <a:t>serial</a:t>
            </a:r>
            <a:endParaRPr lang="en-GB" b="1"/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2279705" y="2251969"/>
            <a:ext cx="130126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Diagramm 19"/>
          <p:cNvGraphicFramePr/>
          <p:nvPr>
            <p:extLst>
              <p:ext uri="{D42A27DB-BD31-4B8C-83A1-F6EECF244321}">
                <p14:modId xmlns:p14="http://schemas.microsoft.com/office/powerpoint/2010/main" val="2960525338"/>
              </p:ext>
            </p:extLst>
          </p:nvPr>
        </p:nvGraphicFramePr>
        <p:xfrm>
          <a:off x="3379437" y="2985324"/>
          <a:ext cx="3768990" cy="2306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21" name="Gerade Verbindung mit Pfeil 20"/>
          <p:cNvCxnSpPr/>
          <p:nvPr/>
        </p:nvCxnSpPr>
        <p:spPr>
          <a:xfrm>
            <a:off x="2542939" y="4805681"/>
            <a:ext cx="130126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2542939" y="5846842"/>
            <a:ext cx="130126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2542939" y="6487850"/>
            <a:ext cx="1301262" cy="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feld 23"/>
          <p:cNvSpPr txBox="1"/>
          <p:nvPr/>
        </p:nvSpPr>
        <p:spPr>
          <a:xfrm>
            <a:off x="1195137" y="3236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smtClean="0"/>
              <a:t>parallel</a:t>
            </a:r>
            <a:endParaRPr lang="en-GB" b="1"/>
          </a:p>
        </p:txBody>
      </p:sp>
      <p:sp>
        <p:nvSpPr>
          <p:cNvPr id="25" name="Textfeld 24"/>
          <p:cNvSpPr txBox="1"/>
          <p:nvPr/>
        </p:nvSpPr>
        <p:spPr>
          <a:xfrm>
            <a:off x="5000879" y="6039787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smtClean="0">
                <a:solidFill>
                  <a:schemeClr val="accent1"/>
                </a:solidFill>
              </a:rPr>
              <a:t>…</a:t>
            </a:r>
            <a:endParaRPr lang="en-GB" sz="3600" b="1">
              <a:solidFill>
                <a:schemeClr val="accent1"/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9376020" y="4586954"/>
            <a:ext cx="1175580" cy="705348"/>
            <a:chOff x="5287631" y="1827520"/>
            <a:chExt cx="1886185" cy="1131711"/>
          </a:xfrm>
        </p:grpSpPr>
        <p:sp>
          <p:nvSpPr>
            <p:cNvPr id="27" name="Abgerundetes Rechteck 26"/>
            <p:cNvSpPr/>
            <p:nvPr/>
          </p:nvSpPr>
          <p:spPr>
            <a:xfrm>
              <a:off x="5287631" y="1827520"/>
              <a:ext cx="1886185" cy="113171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Abgerundetes Rechteck 4"/>
            <p:cNvSpPr txBox="1"/>
            <p:nvPr/>
          </p:nvSpPr>
          <p:spPr>
            <a:xfrm>
              <a:off x="5320778" y="1860667"/>
              <a:ext cx="1819891" cy="1065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600" kern="1200" smtClean="0"/>
                <a:t>Analyze </a:t>
              </a:r>
              <a:r>
                <a:rPr lang="de-DE" sz="1600" kern="1200" smtClean="0"/>
                <a:t>all </a:t>
              </a:r>
              <a:r>
                <a:rPr lang="de-DE" sz="1600" kern="1200" smtClean="0"/>
                <a:t>websites</a:t>
              </a:r>
              <a:endParaRPr lang="de-DE" sz="1600" kern="1200"/>
            </a:p>
          </p:txBody>
        </p:sp>
      </p:grpSp>
      <p:cxnSp>
        <p:nvCxnSpPr>
          <p:cNvPr id="29" name="Gerade Verbindung mit Pfeil 28"/>
          <p:cNvCxnSpPr/>
          <p:nvPr/>
        </p:nvCxnSpPr>
        <p:spPr>
          <a:xfrm>
            <a:off x="8709758" y="4149942"/>
            <a:ext cx="499062" cy="544998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V="1">
            <a:off x="8721749" y="5292302"/>
            <a:ext cx="499062" cy="554540"/>
          </a:xfrm>
          <a:prstGeom prst="straightConnector1">
            <a:avLst/>
          </a:prstGeom>
          <a:ln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Diagramm 36"/>
          <p:cNvGraphicFramePr/>
          <p:nvPr>
            <p:extLst>
              <p:ext uri="{D42A27DB-BD31-4B8C-83A1-F6EECF244321}">
                <p14:modId xmlns:p14="http://schemas.microsoft.com/office/powerpoint/2010/main" val="3755441666"/>
              </p:ext>
            </p:extLst>
          </p:nvPr>
        </p:nvGraphicFramePr>
        <p:xfrm>
          <a:off x="3940380" y="4257040"/>
          <a:ext cx="4594359" cy="3062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80939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5345722" y="2057400"/>
            <a:ext cx="6008077" cy="4119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smtClean="0"/>
              <a:t>Short: </a:t>
            </a:r>
            <a:r>
              <a:rPr lang="en-GB">
                <a:hlinkClick r:id="rId2"/>
              </a:rPr>
              <a:t>https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doc.scrapy.org/en/latest/intro/overview.html</a:t>
            </a:r>
            <a:r>
              <a:rPr lang="en-GB" smtClean="0"/>
              <a:t/>
            </a:r>
            <a:br>
              <a:rPr lang="en-GB" smtClean="0"/>
            </a:br>
            <a:endParaRPr lang="en-GB"/>
          </a:p>
          <a:p>
            <a:pPr marL="0" indent="0">
              <a:buNone/>
            </a:pPr>
            <a:r>
              <a:rPr lang="en-GB" b="1" smtClean="0"/>
              <a:t>Long:</a:t>
            </a:r>
            <a:endParaRPr lang="en-GB" b="1"/>
          </a:p>
          <a:p>
            <a:r>
              <a:rPr lang="en-GB" smtClean="0"/>
              <a:t>Ryan Mitchell: </a:t>
            </a:r>
            <a:r>
              <a:rPr lang="en-GB"/>
              <a:t>Web scraping </a:t>
            </a:r>
            <a:r>
              <a:rPr lang="en-GB"/>
              <a:t>with </a:t>
            </a:r>
            <a:r>
              <a:rPr lang="en-GB" smtClean="0"/>
              <a:t>Python (2018)</a:t>
            </a:r>
          </a:p>
          <a:p>
            <a:r>
              <a:rPr lang="en-GB" smtClean="0">
                <a:hlinkClick r:id="rId3"/>
              </a:rPr>
              <a:t>https</a:t>
            </a:r>
            <a:r>
              <a:rPr lang="en-GB">
                <a:hlinkClick r:id="rId3"/>
              </a:rPr>
              <a:t>://</a:t>
            </a:r>
            <a:r>
              <a:rPr lang="en-GB" smtClean="0">
                <a:hlinkClick r:id="rId3"/>
              </a:rPr>
              <a:t>github.com/REMitchell/python-scraping</a:t>
            </a:r>
            <a:endParaRPr lang="en-GB" smtClean="0"/>
          </a:p>
          <a:p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More web scraping</a:t>
            </a:r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18" y="2232882"/>
            <a:ext cx="2544517" cy="33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/>
              <a:t>Course on text mining (including web scraping)</a:t>
            </a:r>
            <a:r>
              <a:rPr lang="en-GB"/>
              <a:t/>
            </a:r>
            <a:br>
              <a:rPr lang="en-GB"/>
            </a:br>
            <a:r>
              <a:rPr lang="en-GB">
                <a:hlinkClick r:id="rId2"/>
              </a:rPr>
              <a:t>https</a:t>
            </a:r>
            <a:r>
              <a:rPr lang="en-GB">
                <a:hlinkClick r:id="rId2"/>
              </a:rPr>
              <a:t>://</a:t>
            </a:r>
            <a:r>
              <a:rPr lang="en-GB" smtClean="0">
                <a:hlinkClick r:id="rId2"/>
              </a:rPr>
              <a:t>github.com/minhpqn/Text-Mining-Training-Course</a:t>
            </a:r>
            <a:endParaRPr lang="en-GB" smtClean="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 smtClean="0"/>
              <a:t>NESTA web scraping Jupyter notebook (thanks Miriam)</a:t>
            </a:r>
          </a:p>
          <a:p>
            <a:pPr marL="0" indent="0">
              <a:buNone/>
            </a:pPr>
            <a:r>
              <a:rPr lang="en-GB">
                <a:hlinkClick r:id="rId3"/>
              </a:rPr>
              <a:t>https</a:t>
            </a:r>
            <a:r>
              <a:rPr lang="en-GB">
                <a:hlinkClick r:id="rId3"/>
              </a:rPr>
              <a:t>://</a:t>
            </a:r>
            <a:r>
              <a:rPr lang="en-GB" smtClean="0">
                <a:hlinkClick r:id="rId3"/>
              </a:rPr>
              <a:t>tubcloud.tu-berlin.de/s/8DGtTaj7iwk8Bms</a:t>
            </a:r>
            <a:endParaRPr lang="en-GB" smtClean="0"/>
          </a:p>
          <a:p>
            <a:pPr marL="0" indent="0">
              <a:buNone/>
            </a:pPr>
            <a:endParaRPr lang="en-GB" b="1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PS: Even more web scraping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3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Questions</a:t>
            </a:r>
            <a:endParaRPr lang="en-GB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02" y="1230630"/>
            <a:ext cx="5364723" cy="2320290"/>
          </a:xfrm>
          <a:prstGeom prst="rect">
            <a:avLst/>
          </a:prstGeom>
          <a:ln>
            <a:solidFill>
              <a:srgbClr val="C50E1F"/>
            </a:solidFill>
          </a:ln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Services &amp; tools</a:t>
            </a:r>
            <a:endParaRPr lang="en-GB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7214"/>
            <a:ext cx="3960713" cy="3105883"/>
          </a:xfrm>
          <a:prstGeom prst="rect">
            <a:avLst/>
          </a:prstGeom>
          <a:ln>
            <a:solidFill>
              <a:srgbClr val="C50E1F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403" y="3357895"/>
            <a:ext cx="6182678" cy="3063456"/>
          </a:xfrm>
          <a:prstGeom prst="rect">
            <a:avLst/>
          </a:prstGeom>
          <a:ln>
            <a:solidFill>
              <a:srgbClr val="C50E1F"/>
            </a:solidFill>
          </a:ln>
        </p:spPr>
      </p:pic>
    </p:spTree>
    <p:extLst>
      <p:ext uri="{BB962C8B-B14F-4D97-AF65-F5344CB8AC3E}">
        <p14:creationId xmlns:p14="http://schemas.microsoft.com/office/powerpoint/2010/main" val="284421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Common</a:t>
            </a:r>
            <a:br>
              <a:rPr lang="en-GB" smtClean="0"/>
            </a:br>
            <a:r>
              <a:rPr lang="en-GB" smtClean="0"/>
              <a:t>process</a:t>
            </a:r>
            <a:endParaRPr lang="en-GB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7" y="1895685"/>
            <a:ext cx="1303939" cy="2011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82" y="2657585"/>
            <a:ext cx="1831740" cy="1431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8" y="3835491"/>
            <a:ext cx="1831740" cy="14312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hteck 9"/>
          <p:cNvSpPr/>
          <p:nvPr/>
        </p:nvSpPr>
        <p:spPr>
          <a:xfrm>
            <a:off x="4642339" y="1372973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identify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4642339" y="2641668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fetch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4642339" y="3917332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parse content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642339" y="5212440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extract information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7842932" y="317988"/>
            <a:ext cx="261131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google keyword search</a:t>
            </a:r>
            <a:endParaRPr lang="en-GB"/>
          </a:p>
        </p:txBody>
      </p:sp>
      <p:sp>
        <p:nvSpPr>
          <p:cNvPr id="16" name="Abgerundetes Rechteck 15"/>
          <p:cNvSpPr/>
          <p:nvPr/>
        </p:nvSpPr>
        <p:spPr>
          <a:xfrm>
            <a:off x="7842932" y="1914483"/>
            <a:ext cx="261131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twitter stream</a:t>
            </a:r>
            <a:endParaRPr lang="en-GB"/>
          </a:p>
        </p:txBody>
      </p:sp>
      <p:sp>
        <p:nvSpPr>
          <p:cNvPr id="17" name="Abgerundetes Rechteck 16"/>
          <p:cNvSpPr/>
          <p:nvPr/>
        </p:nvSpPr>
        <p:spPr>
          <a:xfrm>
            <a:off x="7842932" y="850153"/>
            <a:ext cx="261131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web crawling</a:t>
            </a:r>
            <a:endParaRPr lang="en-GB"/>
          </a:p>
        </p:txBody>
      </p:sp>
      <p:sp>
        <p:nvSpPr>
          <p:cNvPr id="18" name="Abgerundetes Rechteck 17"/>
          <p:cNvSpPr/>
          <p:nvPr/>
        </p:nvSpPr>
        <p:spPr>
          <a:xfrm>
            <a:off x="7842932" y="1382318"/>
            <a:ext cx="261131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database</a:t>
            </a:r>
            <a:endParaRPr lang="en-GB"/>
          </a:p>
        </p:txBody>
      </p:sp>
      <p:cxnSp>
        <p:nvCxnSpPr>
          <p:cNvPr id="20" name="Gerader Verbinder 19"/>
          <p:cNvCxnSpPr>
            <a:stCxn id="10" idx="3"/>
          </p:cNvCxnSpPr>
          <p:nvPr/>
        </p:nvCxnSpPr>
        <p:spPr>
          <a:xfrm flipV="1">
            <a:off x="7069016" y="546588"/>
            <a:ext cx="773916" cy="1137230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stCxn id="10" idx="3"/>
            <a:endCxn id="17" idx="1"/>
          </p:cNvCxnSpPr>
          <p:nvPr/>
        </p:nvCxnSpPr>
        <p:spPr>
          <a:xfrm flipV="1">
            <a:off x="7069016" y="1078753"/>
            <a:ext cx="773916" cy="605065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0" idx="3"/>
            <a:endCxn id="18" idx="1"/>
          </p:cNvCxnSpPr>
          <p:nvPr/>
        </p:nvCxnSpPr>
        <p:spPr>
          <a:xfrm flipV="1">
            <a:off x="7069016" y="1610918"/>
            <a:ext cx="773916" cy="72900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0" idx="3"/>
            <a:endCxn id="16" idx="1"/>
          </p:cNvCxnSpPr>
          <p:nvPr/>
        </p:nvCxnSpPr>
        <p:spPr>
          <a:xfrm>
            <a:off x="7069016" y="1683818"/>
            <a:ext cx="773916" cy="459265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bgerundetes Rechteck 31"/>
          <p:cNvSpPr/>
          <p:nvPr/>
        </p:nvSpPr>
        <p:spPr>
          <a:xfrm>
            <a:off x="7842932" y="2691615"/>
            <a:ext cx="1494108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HTTP</a:t>
            </a:r>
            <a:endParaRPr lang="en-GB"/>
          </a:p>
        </p:txBody>
      </p:sp>
      <p:sp>
        <p:nvSpPr>
          <p:cNvPr id="34" name="Abgerundetes Rechteck 33"/>
          <p:cNvSpPr/>
          <p:nvPr/>
        </p:nvSpPr>
        <p:spPr>
          <a:xfrm>
            <a:off x="9434147" y="2691615"/>
            <a:ext cx="1020099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API</a:t>
            </a:r>
            <a:endParaRPr lang="en-GB"/>
          </a:p>
        </p:txBody>
      </p:sp>
      <p:cxnSp>
        <p:nvCxnSpPr>
          <p:cNvPr id="35" name="Gerader Verbinder 34"/>
          <p:cNvCxnSpPr>
            <a:stCxn id="11" idx="3"/>
          </p:cNvCxnSpPr>
          <p:nvPr/>
        </p:nvCxnSpPr>
        <p:spPr>
          <a:xfrm flipV="1">
            <a:off x="7069016" y="2920215"/>
            <a:ext cx="773916" cy="32298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1" idx="3"/>
          </p:cNvCxnSpPr>
          <p:nvPr/>
        </p:nvCxnSpPr>
        <p:spPr>
          <a:xfrm>
            <a:off x="7069016" y="2952513"/>
            <a:ext cx="773915" cy="507888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/>
          <p:nvPr/>
        </p:nvSpPr>
        <p:spPr>
          <a:xfrm>
            <a:off x="5662246" y="2008486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Pfeil nach unten 43"/>
          <p:cNvSpPr/>
          <p:nvPr/>
        </p:nvSpPr>
        <p:spPr>
          <a:xfrm>
            <a:off x="5662246" y="3263357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Pfeil nach unten 45"/>
          <p:cNvSpPr/>
          <p:nvPr/>
        </p:nvSpPr>
        <p:spPr>
          <a:xfrm>
            <a:off x="5662246" y="4551104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0" t="12310" r="23324" b="15686"/>
          <a:stretch/>
        </p:blipFill>
        <p:spPr>
          <a:xfrm>
            <a:off x="3664096" y="1290268"/>
            <a:ext cx="817685" cy="835270"/>
          </a:xfrm>
          <a:prstGeom prst="rect">
            <a:avLst/>
          </a:prstGeom>
        </p:spPr>
      </p:pic>
      <p:sp>
        <p:nvSpPr>
          <p:cNvPr id="48" name="Eine Ecke des Rechtecks abrunden 47"/>
          <p:cNvSpPr/>
          <p:nvPr/>
        </p:nvSpPr>
        <p:spPr>
          <a:xfrm>
            <a:off x="5855676" y="2064907"/>
            <a:ext cx="782515" cy="342205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URLs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49" name="Eine Ecke des Rechtecks abrunden 48"/>
          <p:cNvSpPr/>
          <p:nvPr/>
        </p:nvSpPr>
        <p:spPr>
          <a:xfrm>
            <a:off x="5855677" y="3349066"/>
            <a:ext cx="782515" cy="274091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51" name="Pfeil nach unten 50"/>
          <p:cNvSpPr/>
          <p:nvPr/>
        </p:nvSpPr>
        <p:spPr>
          <a:xfrm>
            <a:off x="5662245" y="5848459"/>
            <a:ext cx="386862" cy="37434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Eine Ecke des Rechtecks abrunden 51"/>
          <p:cNvSpPr/>
          <p:nvPr/>
        </p:nvSpPr>
        <p:spPr>
          <a:xfrm>
            <a:off x="4993394" y="6222805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information</a:t>
            </a:r>
            <a:endParaRPr lang="en-GB" sz="1600" b="1" i="1">
              <a:solidFill>
                <a:schemeClr val="tx1"/>
              </a:solidFill>
            </a:endParaRPr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38" y="2688309"/>
            <a:ext cx="560504" cy="56050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338" y="3976141"/>
            <a:ext cx="571149" cy="435055"/>
          </a:xfrm>
          <a:prstGeom prst="rect">
            <a:avLst/>
          </a:prstGeom>
        </p:spPr>
      </p:pic>
      <p:sp>
        <p:nvSpPr>
          <p:cNvPr id="57" name="Abgerundetes Rechteck 56"/>
          <p:cNvSpPr/>
          <p:nvPr/>
        </p:nvSpPr>
        <p:spPr>
          <a:xfrm>
            <a:off x="7874342" y="3910363"/>
            <a:ext cx="867520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HTML</a:t>
            </a:r>
            <a:endParaRPr lang="en-GB"/>
          </a:p>
        </p:txBody>
      </p:sp>
      <p:sp>
        <p:nvSpPr>
          <p:cNvPr id="58" name="Abgerundetes Rechteck 57"/>
          <p:cNvSpPr/>
          <p:nvPr/>
        </p:nvSpPr>
        <p:spPr>
          <a:xfrm>
            <a:off x="8789612" y="3910363"/>
            <a:ext cx="717952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XML</a:t>
            </a:r>
            <a:endParaRPr lang="en-GB"/>
          </a:p>
        </p:txBody>
      </p:sp>
      <p:sp>
        <p:nvSpPr>
          <p:cNvPr id="59" name="Abgerundetes Rechteck 58"/>
          <p:cNvSpPr/>
          <p:nvPr/>
        </p:nvSpPr>
        <p:spPr>
          <a:xfrm>
            <a:off x="7874341" y="4951725"/>
            <a:ext cx="1305659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Excel</a:t>
            </a:r>
            <a:endParaRPr lang="en-GB"/>
          </a:p>
        </p:txBody>
      </p:sp>
      <p:sp>
        <p:nvSpPr>
          <p:cNvPr id="60" name="Abgerundetes Rechteck 59"/>
          <p:cNvSpPr/>
          <p:nvPr/>
        </p:nvSpPr>
        <p:spPr>
          <a:xfrm>
            <a:off x="7874341" y="4434479"/>
            <a:ext cx="2579906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Unstructured text</a:t>
            </a:r>
            <a:endParaRPr lang="en-GB"/>
          </a:p>
        </p:txBody>
      </p:sp>
      <p:cxnSp>
        <p:nvCxnSpPr>
          <p:cNvPr id="61" name="Gerader Verbinder 60"/>
          <p:cNvCxnSpPr>
            <a:stCxn id="12" idx="3"/>
          </p:cNvCxnSpPr>
          <p:nvPr/>
        </p:nvCxnSpPr>
        <p:spPr>
          <a:xfrm>
            <a:off x="7069016" y="4228177"/>
            <a:ext cx="805325" cy="434902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>
            <a:stCxn id="12" idx="3"/>
          </p:cNvCxnSpPr>
          <p:nvPr/>
        </p:nvCxnSpPr>
        <p:spPr>
          <a:xfrm flipV="1">
            <a:off x="7069016" y="4138963"/>
            <a:ext cx="805325" cy="89214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/>
          <p:cNvCxnSpPr>
            <a:stCxn id="12" idx="3"/>
            <a:endCxn id="59" idx="1"/>
          </p:cNvCxnSpPr>
          <p:nvPr/>
        </p:nvCxnSpPr>
        <p:spPr>
          <a:xfrm>
            <a:off x="7069016" y="4228177"/>
            <a:ext cx="805325" cy="952148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Eine Ecke des Rechtecks abrunden 49"/>
          <p:cNvSpPr/>
          <p:nvPr/>
        </p:nvSpPr>
        <p:spPr>
          <a:xfrm>
            <a:off x="5855677" y="4621349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>
                <a:solidFill>
                  <a:schemeClr val="tx1"/>
                </a:solidFill>
              </a:rPr>
              <a:t>s</a:t>
            </a:r>
            <a:r>
              <a:rPr lang="en-GB" sz="1600" b="1" i="1" smtClean="0">
                <a:solidFill>
                  <a:schemeClr val="tx1"/>
                </a:solidFill>
              </a:rPr>
              <a:t>tructured 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78" name="Abgerundetes Rechteck 77"/>
          <p:cNvSpPr/>
          <p:nvPr/>
        </p:nvSpPr>
        <p:spPr>
          <a:xfrm>
            <a:off x="9245941" y="4951725"/>
            <a:ext cx="120830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CSV</a:t>
            </a:r>
            <a:endParaRPr lang="en-GB"/>
          </a:p>
        </p:txBody>
      </p:sp>
      <p:sp>
        <p:nvSpPr>
          <p:cNvPr id="81" name="Abgerundetes Rechteck 80"/>
          <p:cNvSpPr/>
          <p:nvPr/>
        </p:nvSpPr>
        <p:spPr>
          <a:xfrm>
            <a:off x="7874341" y="5619859"/>
            <a:ext cx="1305659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heuristic</a:t>
            </a:r>
            <a:endParaRPr lang="en-GB"/>
          </a:p>
        </p:txBody>
      </p:sp>
      <p:sp>
        <p:nvSpPr>
          <p:cNvPr id="82" name="Abgerundetes Rechteck 81"/>
          <p:cNvSpPr/>
          <p:nvPr/>
        </p:nvSpPr>
        <p:spPr>
          <a:xfrm>
            <a:off x="9245941" y="5605529"/>
            <a:ext cx="120830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RE</a:t>
            </a:r>
            <a:endParaRPr lang="en-GB"/>
          </a:p>
        </p:txBody>
      </p:sp>
      <p:cxnSp>
        <p:nvCxnSpPr>
          <p:cNvPr id="83" name="Gerader Verbinder 82"/>
          <p:cNvCxnSpPr>
            <a:stCxn id="13" idx="3"/>
            <a:endCxn id="81" idx="1"/>
          </p:cNvCxnSpPr>
          <p:nvPr/>
        </p:nvCxnSpPr>
        <p:spPr>
          <a:xfrm>
            <a:off x="7069016" y="5523285"/>
            <a:ext cx="805325" cy="325174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Abgerundetes Rechteck 85"/>
          <p:cNvSpPr/>
          <p:nvPr/>
        </p:nvSpPr>
        <p:spPr>
          <a:xfrm>
            <a:off x="7893732" y="6142663"/>
            <a:ext cx="2560514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</a:t>
            </a:r>
            <a:r>
              <a:rPr lang="en-GB" smtClean="0"/>
              <a:t>tochastic model</a:t>
            </a:r>
            <a:endParaRPr lang="en-GB"/>
          </a:p>
        </p:txBody>
      </p:sp>
      <p:cxnSp>
        <p:nvCxnSpPr>
          <p:cNvPr id="87" name="Gerader Verbinder 86"/>
          <p:cNvCxnSpPr>
            <a:stCxn id="13" idx="3"/>
            <a:endCxn id="86" idx="1"/>
          </p:cNvCxnSpPr>
          <p:nvPr/>
        </p:nvCxnSpPr>
        <p:spPr>
          <a:xfrm>
            <a:off x="7069016" y="5523285"/>
            <a:ext cx="824716" cy="847978"/>
          </a:xfrm>
          <a:prstGeom prst="line">
            <a:avLst/>
          </a:prstGeom>
          <a:ln w="28575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fik 9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23" y="5138524"/>
            <a:ext cx="695605" cy="695605"/>
          </a:xfrm>
          <a:prstGeom prst="rect">
            <a:avLst/>
          </a:prstGeom>
        </p:spPr>
      </p:pic>
      <p:sp>
        <p:nvSpPr>
          <p:cNvPr id="95" name="Ellipse 94"/>
          <p:cNvSpPr/>
          <p:nvPr/>
        </p:nvSpPr>
        <p:spPr>
          <a:xfrm>
            <a:off x="4861168" y="355371"/>
            <a:ext cx="1989016" cy="713628"/>
          </a:xfrm>
          <a:prstGeom prst="ellipse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bg1"/>
                </a:solidFill>
              </a:rPr>
              <a:t>question / problem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96" name="Pfeil nach unten 95"/>
          <p:cNvSpPr/>
          <p:nvPr/>
        </p:nvSpPr>
        <p:spPr>
          <a:xfrm>
            <a:off x="5662245" y="1033298"/>
            <a:ext cx="386862" cy="349020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Abgerundetes Rechteck 96"/>
          <p:cNvSpPr/>
          <p:nvPr/>
        </p:nvSpPr>
        <p:spPr>
          <a:xfrm>
            <a:off x="10551600" y="1896938"/>
            <a:ext cx="480453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98" name="Abgerundetes Rechteck 97"/>
          <p:cNvSpPr/>
          <p:nvPr/>
        </p:nvSpPr>
        <p:spPr>
          <a:xfrm>
            <a:off x="10551600" y="3222964"/>
            <a:ext cx="480453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99" name="Abgerundetes Rechteck 98"/>
          <p:cNvSpPr/>
          <p:nvPr/>
        </p:nvSpPr>
        <p:spPr>
          <a:xfrm>
            <a:off x="10551600" y="4915203"/>
            <a:ext cx="480453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100" name="Abgerundetes Rechteck 99"/>
          <p:cNvSpPr/>
          <p:nvPr/>
        </p:nvSpPr>
        <p:spPr>
          <a:xfrm>
            <a:off x="10549893" y="6142663"/>
            <a:ext cx="480453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…</a:t>
            </a:r>
            <a:endParaRPr lang="en-GB"/>
          </a:p>
        </p:txBody>
      </p:sp>
      <p:sp>
        <p:nvSpPr>
          <p:cNvPr id="101" name="Abgerundetes Rechteck 100"/>
          <p:cNvSpPr/>
          <p:nvPr/>
        </p:nvSpPr>
        <p:spPr>
          <a:xfrm>
            <a:off x="9547188" y="3910363"/>
            <a:ext cx="879424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JSON</a:t>
            </a:r>
            <a:endParaRPr lang="en-GB"/>
          </a:p>
        </p:txBody>
      </p:sp>
      <p:sp>
        <p:nvSpPr>
          <p:cNvPr id="102" name="Textfeld 101"/>
          <p:cNvSpPr txBox="1"/>
          <p:nvPr/>
        </p:nvSpPr>
        <p:spPr>
          <a:xfrm rot="16200000">
            <a:off x="1523817" y="5142234"/>
            <a:ext cx="2896563" cy="369332"/>
          </a:xfrm>
          <a:prstGeom prst="rect">
            <a:avLst/>
          </a:prstGeom>
          <a:solidFill>
            <a:srgbClr val="FBC5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“Data Mining”</a:t>
            </a:r>
            <a:endParaRPr lang="en-GB" b="1"/>
          </a:p>
        </p:txBody>
      </p:sp>
      <p:sp>
        <p:nvSpPr>
          <p:cNvPr id="103" name="Textfeld 102"/>
          <p:cNvSpPr txBox="1"/>
          <p:nvPr/>
        </p:nvSpPr>
        <p:spPr>
          <a:xfrm rot="16200000">
            <a:off x="1050303" y="4027541"/>
            <a:ext cx="4829033" cy="369332"/>
          </a:xfrm>
          <a:prstGeom prst="rect">
            <a:avLst/>
          </a:prstGeom>
          <a:solidFill>
            <a:srgbClr val="FBC5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“Data Harvesting”</a:t>
            </a:r>
            <a:endParaRPr lang="en-GB" b="1"/>
          </a:p>
        </p:txBody>
      </p:sp>
      <p:sp>
        <p:nvSpPr>
          <p:cNvPr id="104" name="Textfeld 103"/>
          <p:cNvSpPr txBox="1"/>
          <p:nvPr/>
        </p:nvSpPr>
        <p:spPr>
          <a:xfrm rot="16200000">
            <a:off x="1944271" y="2531138"/>
            <a:ext cx="2016743" cy="369332"/>
          </a:xfrm>
          <a:prstGeom prst="rect">
            <a:avLst/>
          </a:prstGeom>
          <a:solidFill>
            <a:srgbClr val="FBC5C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smtClean="0"/>
              <a:t>“Web Crawling”</a:t>
            </a:r>
            <a:endParaRPr lang="en-GB" b="1"/>
          </a:p>
        </p:txBody>
      </p:sp>
      <p:sp>
        <p:nvSpPr>
          <p:cNvPr id="105" name="Abgerundetes Rechteck 104"/>
          <p:cNvSpPr/>
          <p:nvPr/>
        </p:nvSpPr>
        <p:spPr>
          <a:xfrm>
            <a:off x="7842931" y="3242229"/>
            <a:ext cx="2611315" cy="457200"/>
          </a:xfrm>
          <a:prstGeom prst="roundRect">
            <a:avLst>
              <a:gd name="adj" fmla="val 7052"/>
            </a:avLst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/>
              <a:t>web crawling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2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C3E43-6B31-4913-A9FC-0FFF9C3CE0C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</a:t>
            </a:r>
            <a:endParaRPr lang="en-GB"/>
          </a:p>
        </p:txBody>
      </p:sp>
      <p:sp>
        <p:nvSpPr>
          <p:cNvPr id="5" name="Rechteck 4"/>
          <p:cNvSpPr/>
          <p:nvPr/>
        </p:nvSpPr>
        <p:spPr>
          <a:xfrm>
            <a:off x="4642339" y="1372973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identify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642339" y="2641668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fetch 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642339" y="3917332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parse content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642339" y="5212440"/>
            <a:ext cx="2426677" cy="621689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mtClean="0">
                <a:solidFill>
                  <a:schemeClr val="tx1"/>
                </a:solidFill>
              </a:rPr>
              <a:t>extract information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Pfeil nach unten 8"/>
          <p:cNvSpPr/>
          <p:nvPr/>
        </p:nvSpPr>
        <p:spPr>
          <a:xfrm>
            <a:off x="5662246" y="2008486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feil nach unten 9"/>
          <p:cNvSpPr/>
          <p:nvPr/>
        </p:nvSpPr>
        <p:spPr>
          <a:xfrm>
            <a:off x="5662246" y="3263357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feil nach unten 10"/>
          <p:cNvSpPr/>
          <p:nvPr/>
        </p:nvSpPr>
        <p:spPr>
          <a:xfrm>
            <a:off x="5662246" y="4551104"/>
            <a:ext cx="386862" cy="64700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ine Ecke des Rechtecks abrunden 11"/>
          <p:cNvSpPr/>
          <p:nvPr/>
        </p:nvSpPr>
        <p:spPr>
          <a:xfrm>
            <a:off x="5855676" y="2064907"/>
            <a:ext cx="782515" cy="342205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URLs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3" name="Eine Ecke des Rechtecks abrunden 12"/>
          <p:cNvSpPr/>
          <p:nvPr/>
        </p:nvSpPr>
        <p:spPr>
          <a:xfrm>
            <a:off x="5855677" y="3349066"/>
            <a:ext cx="782515" cy="274091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4" name="Pfeil nach unten 13"/>
          <p:cNvSpPr/>
          <p:nvPr/>
        </p:nvSpPr>
        <p:spPr>
          <a:xfrm>
            <a:off x="5662245" y="5848459"/>
            <a:ext cx="386862" cy="374346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ine Ecke des Rechtecks abrunden 14"/>
          <p:cNvSpPr/>
          <p:nvPr/>
        </p:nvSpPr>
        <p:spPr>
          <a:xfrm>
            <a:off x="4993394" y="6222805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 smtClean="0">
                <a:solidFill>
                  <a:schemeClr val="tx1"/>
                </a:solidFill>
              </a:rPr>
              <a:t>information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6" name="Eine Ecke des Rechtecks abrunden 15"/>
          <p:cNvSpPr/>
          <p:nvPr/>
        </p:nvSpPr>
        <p:spPr>
          <a:xfrm>
            <a:off x="5855677" y="4621349"/>
            <a:ext cx="1724565" cy="296916"/>
          </a:xfrm>
          <a:prstGeom prst="round1Rect">
            <a:avLst/>
          </a:prstGeom>
          <a:solidFill>
            <a:schemeClr val="bg1"/>
          </a:solidFill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i="1">
                <a:solidFill>
                  <a:schemeClr val="tx1"/>
                </a:solidFill>
              </a:rPr>
              <a:t>s</a:t>
            </a:r>
            <a:r>
              <a:rPr lang="en-GB" sz="1600" b="1" i="1" smtClean="0">
                <a:solidFill>
                  <a:schemeClr val="tx1"/>
                </a:solidFill>
              </a:rPr>
              <a:t>tructured data</a:t>
            </a:r>
            <a:endParaRPr lang="en-GB" sz="1600" b="1" i="1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861168" y="355371"/>
            <a:ext cx="1989016" cy="713628"/>
          </a:xfrm>
          <a:prstGeom prst="ellipse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bg1"/>
                </a:solidFill>
              </a:rPr>
              <a:t>question / problem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8" name="Pfeil nach unten 17"/>
          <p:cNvSpPr/>
          <p:nvPr/>
        </p:nvSpPr>
        <p:spPr>
          <a:xfrm>
            <a:off x="5662245" y="1033298"/>
            <a:ext cx="386862" cy="349020"/>
          </a:xfrm>
          <a:prstGeom prst="downArrow">
            <a:avLst/>
          </a:prstGeom>
          <a:solidFill>
            <a:srgbClr val="C50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hteck 18"/>
          <p:cNvSpPr/>
          <p:nvPr/>
        </p:nvSpPr>
        <p:spPr>
          <a:xfrm>
            <a:off x="7477759" y="231503"/>
            <a:ext cx="3661117" cy="961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mtClean="0">
                <a:solidFill>
                  <a:schemeClr val="tx1"/>
                </a:solidFill>
              </a:rPr>
              <a:t>Generate a list of </a:t>
            </a:r>
            <a:r>
              <a:rPr lang="en-GB" sz="1600" smtClean="0">
                <a:solidFill>
                  <a:schemeClr val="tx1"/>
                </a:solidFill>
              </a:rPr>
              <a:t>e-mail addresses of people that </a:t>
            </a:r>
            <a:r>
              <a:rPr lang="en-GB" sz="1600" smtClean="0">
                <a:solidFill>
                  <a:schemeClr val="tx1"/>
                </a:solidFill>
              </a:rPr>
              <a:t>appear when you google  “innovation economics”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7477759" y="1335516"/>
            <a:ext cx="3661117" cy="7293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smtClean="0">
                <a:solidFill>
                  <a:srgbClr val="C00000"/>
                </a:solidFill>
              </a:rPr>
              <a:t>TOP 5 </a:t>
            </a:r>
            <a:r>
              <a:rPr lang="en-GB" sz="1600" smtClean="0">
                <a:solidFill>
                  <a:schemeClr val="tx1"/>
                </a:solidFill>
              </a:rPr>
              <a:t>results google search with keyword “innovation economics”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7477758" y="2593447"/>
            <a:ext cx="3661117" cy="7293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mtClean="0">
                <a:solidFill>
                  <a:schemeClr val="tx1"/>
                </a:solidFill>
              </a:rPr>
              <a:t>download each website </a:t>
            </a:r>
            <a:r>
              <a:rPr lang="en-GB" sz="1600" b="1" smtClean="0">
                <a:solidFill>
                  <a:srgbClr val="C00000"/>
                </a:solidFill>
              </a:rPr>
              <a:t>by hand</a:t>
            </a:r>
            <a:r>
              <a:rPr lang="en-GB" sz="1600" smtClean="0">
                <a:solidFill>
                  <a:schemeClr val="tx1"/>
                </a:solidFill>
              </a:rPr>
              <a:t> using a </a:t>
            </a:r>
            <a:r>
              <a:rPr lang="en-GB" sz="1600" b="1" smtClean="0">
                <a:solidFill>
                  <a:srgbClr val="C00000"/>
                </a:solidFill>
              </a:rPr>
              <a:t>web browser</a:t>
            </a:r>
            <a:endParaRPr lang="en-GB" sz="1600" b="1">
              <a:solidFill>
                <a:srgbClr val="C00000"/>
              </a:solidFill>
            </a:endParaRPr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11" y="1477649"/>
            <a:ext cx="2224896" cy="2328037"/>
          </a:xfrm>
          <a:prstGeom prst="rect">
            <a:avLst/>
          </a:prstGeom>
          <a:ln>
            <a:solidFill>
              <a:srgbClr val="C50E1F"/>
            </a:solidFill>
          </a:ln>
        </p:spPr>
      </p:pic>
      <p:cxnSp>
        <p:nvCxnSpPr>
          <p:cNvPr id="25" name="Gerader Verbinder 24"/>
          <p:cNvCxnSpPr>
            <a:stCxn id="22" idx="3"/>
            <a:endCxn id="12" idx="1"/>
          </p:cNvCxnSpPr>
          <p:nvPr/>
        </p:nvCxnSpPr>
        <p:spPr>
          <a:xfrm flipV="1">
            <a:off x="3110107" y="2236010"/>
            <a:ext cx="2745569" cy="405658"/>
          </a:xfrm>
          <a:prstGeom prst="line">
            <a:avLst/>
          </a:prstGeom>
          <a:ln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32" idx="3"/>
            <a:endCxn id="13" idx="1"/>
          </p:cNvCxnSpPr>
          <p:nvPr/>
        </p:nvCxnSpPr>
        <p:spPr>
          <a:xfrm flipV="1">
            <a:off x="3566714" y="3486112"/>
            <a:ext cx="2288963" cy="94301"/>
          </a:xfrm>
          <a:prstGeom prst="line">
            <a:avLst/>
          </a:prstGeom>
          <a:ln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7477758" y="3850794"/>
            <a:ext cx="3661117" cy="7293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mtClean="0">
                <a:solidFill>
                  <a:schemeClr val="tx1"/>
                </a:solidFill>
              </a:rPr>
              <a:t>parse the HTML content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30" name="Rechteck 29"/>
          <p:cNvSpPr/>
          <p:nvPr/>
        </p:nvSpPr>
        <p:spPr>
          <a:xfrm>
            <a:off x="7477757" y="5198110"/>
            <a:ext cx="3661117" cy="7293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smtClean="0">
                <a:solidFill>
                  <a:schemeClr val="tx1"/>
                </a:solidFill>
              </a:rPr>
              <a:t>search for ‘@’ symbol or mailto: in links to identify e-mail addressess</a:t>
            </a:r>
            <a:endParaRPr lang="en-GB" sz="1600">
              <a:solidFill>
                <a:schemeClr val="tx1"/>
              </a:solidFill>
            </a:endParaRPr>
          </a:p>
        </p:txBody>
      </p:sp>
      <p:pic>
        <p:nvPicPr>
          <p:cNvPr id="32" name="Grafi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46" y="2958680"/>
            <a:ext cx="1845768" cy="1243465"/>
          </a:xfrm>
          <a:prstGeom prst="rect">
            <a:avLst/>
          </a:prstGeom>
          <a:ln>
            <a:solidFill>
              <a:srgbClr val="C50E1F"/>
            </a:solidFill>
          </a:ln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50" y="4095743"/>
            <a:ext cx="1597618" cy="1348127"/>
          </a:xfrm>
          <a:prstGeom prst="rect">
            <a:avLst/>
          </a:prstGeom>
          <a:ln>
            <a:solidFill>
              <a:srgbClr val="C50E1F"/>
            </a:solidFill>
          </a:ln>
        </p:spPr>
      </p:pic>
      <p:cxnSp>
        <p:nvCxnSpPr>
          <p:cNvPr id="34" name="Gerader Verbinder 33"/>
          <p:cNvCxnSpPr>
            <a:stCxn id="31" idx="3"/>
            <a:endCxn id="16" idx="1"/>
          </p:cNvCxnSpPr>
          <p:nvPr/>
        </p:nvCxnSpPr>
        <p:spPr>
          <a:xfrm>
            <a:off x="2796468" y="4769807"/>
            <a:ext cx="3059209" cy="0"/>
          </a:xfrm>
          <a:prstGeom prst="line">
            <a:avLst/>
          </a:prstGeom>
          <a:ln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/>
          <p:cNvSpPr/>
          <p:nvPr/>
        </p:nvSpPr>
        <p:spPr>
          <a:xfrm>
            <a:off x="885211" y="5754533"/>
            <a:ext cx="2071349" cy="765188"/>
          </a:xfrm>
          <a:prstGeom prst="rect">
            <a:avLst/>
          </a:prstGeom>
          <a:solidFill>
            <a:schemeClr val="bg1"/>
          </a:solidFill>
          <a:ln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smtClean="0">
                <a:solidFill>
                  <a:schemeClr val="tx1"/>
                </a:solidFill>
              </a:rPr>
              <a:t>person1@tu-berlin.de</a:t>
            </a:r>
          </a:p>
          <a:p>
            <a:pPr algn="ctr"/>
            <a:r>
              <a:rPr lang="en-GB" sz="1400" smtClean="0">
                <a:solidFill>
                  <a:schemeClr val="tx1"/>
                </a:solidFill>
              </a:rPr>
              <a:t>Person2&lt;at&gt;tu-berlin.de</a:t>
            </a:r>
          </a:p>
          <a:p>
            <a:pPr algn="ctr"/>
            <a:r>
              <a:rPr lang="en-GB" sz="1400" smtClean="0">
                <a:solidFill>
                  <a:schemeClr val="tx1"/>
                </a:solidFill>
              </a:rPr>
              <a:t>…</a:t>
            </a:r>
            <a:endParaRPr lang="en-GB" sz="1400">
              <a:solidFill>
                <a:schemeClr val="tx1"/>
              </a:solidFill>
            </a:endParaRPr>
          </a:p>
        </p:txBody>
      </p:sp>
      <p:cxnSp>
        <p:nvCxnSpPr>
          <p:cNvPr id="39" name="Gerader Verbinder 38"/>
          <p:cNvCxnSpPr>
            <a:stCxn id="38" idx="3"/>
            <a:endCxn id="15" idx="1"/>
          </p:cNvCxnSpPr>
          <p:nvPr/>
        </p:nvCxnSpPr>
        <p:spPr>
          <a:xfrm>
            <a:off x="2956560" y="6137127"/>
            <a:ext cx="2036834" cy="234136"/>
          </a:xfrm>
          <a:prstGeom prst="line">
            <a:avLst/>
          </a:prstGeom>
          <a:ln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gerundetes Rechteck 41"/>
          <p:cNvSpPr/>
          <p:nvPr/>
        </p:nvSpPr>
        <p:spPr>
          <a:xfrm>
            <a:off x="10416760" y="1934272"/>
            <a:ext cx="1361441" cy="48261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50E1F"/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smtClean="0">
                <a:solidFill>
                  <a:schemeClr val="tx1"/>
                </a:solidFill>
              </a:rPr>
              <a:t>TOP 5000 ?</a:t>
            </a:r>
            <a:endParaRPr lang="en-GB" sz="16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1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2783</Words>
  <Application>Microsoft Office PowerPoint</Application>
  <PresentationFormat>Breitbild</PresentationFormat>
  <Paragraphs>623</Paragraphs>
  <Slides>63</Slides>
  <Notes>0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Arial</vt:lpstr>
      <vt:lpstr>Calibri</vt:lpstr>
      <vt:lpstr>Consolas</vt:lpstr>
      <vt:lpstr>Roboto</vt:lpstr>
      <vt:lpstr>Symbol</vt:lpstr>
      <vt:lpstr>Wingdings</vt:lpstr>
      <vt:lpstr>Office</vt:lpstr>
      <vt:lpstr>Web scraping with Python</vt:lpstr>
      <vt:lpstr>Goals</vt:lpstr>
      <vt:lpstr>Agenda</vt:lpstr>
      <vt:lpstr>Material</vt:lpstr>
      <vt:lpstr>Introduction</vt:lpstr>
      <vt:lpstr>Web scraping</vt:lpstr>
      <vt:lpstr>Services &amp; tools</vt:lpstr>
      <vt:lpstr>Common process</vt:lpstr>
      <vt:lpstr>Example</vt:lpstr>
      <vt:lpstr>Collecting e-mail addresses</vt:lpstr>
      <vt:lpstr>PowerPoint-Präsentation</vt:lpstr>
      <vt:lpstr>PowerPoint-Präsentation</vt:lpstr>
      <vt:lpstr>In Python</vt:lpstr>
      <vt:lpstr>Collecting e-mail addresses</vt:lpstr>
      <vt:lpstr>Scrapy I</vt:lpstr>
      <vt:lpstr>Scrapy Spider</vt:lpstr>
      <vt:lpstr>Scrapy Spider</vt:lpstr>
      <vt:lpstr>Scrapy</vt:lpstr>
      <vt:lpstr>Crawling</vt:lpstr>
      <vt:lpstr>Exercise</vt:lpstr>
      <vt:lpstr>Solution</vt:lpstr>
      <vt:lpstr>HTML, CSS, XPath crash course</vt:lpstr>
      <vt:lpstr>HTML, CSS, XPath crash course </vt:lpstr>
      <vt:lpstr>HTML, CSS, XPath crash course </vt:lpstr>
      <vt:lpstr>HTML</vt:lpstr>
      <vt:lpstr>HTML</vt:lpstr>
      <vt:lpstr>HTML</vt:lpstr>
      <vt:lpstr>HTML</vt:lpstr>
      <vt:lpstr>HTML: most common elements</vt:lpstr>
      <vt:lpstr>HTML tree</vt:lpstr>
      <vt:lpstr>CSS</vt:lpstr>
      <vt:lpstr>CSS</vt:lpstr>
      <vt:lpstr>CSS selectors</vt:lpstr>
      <vt:lpstr>Exercise</vt:lpstr>
      <vt:lpstr>Solution</vt:lpstr>
      <vt:lpstr>CSS selectors in Scrapy</vt:lpstr>
      <vt:lpstr>XPath</vt:lpstr>
      <vt:lpstr>XPath</vt:lpstr>
      <vt:lpstr>XPath in Scrapy</vt:lpstr>
      <vt:lpstr>Exercise</vt:lpstr>
      <vt:lpstr>Solution</vt:lpstr>
      <vt:lpstr>30 min LUNCH BREAK</vt:lpstr>
      <vt:lpstr>Scrapy II</vt:lpstr>
      <vt:lpstr>Scrapy I recap</vt:lpstr>
      <vt:lpstr>Scrapy II</vt:lpstr>
      <vt:lpstr>Scrapy II</vt:lpstr>
      <vt:lpstr>Scrapy II: other formats</vt:lpstr>
      <vt:lpstr>Scrapy II</vt:lpstr>
      <vt:lpstr>URL sources</vt:lpstr>
      <vt:lpstr>Sources: Google</vt:lpstr>
      <vt:lpstr>Sources: Google</vt:lpstr>
      <vt:lpstr>Sources: Google</vt:lpstr>
      <vt:lpstr>Sources: Twitter</vt:lpstr>
      <vt:lpstr>PS</vt:lpstr>
      <vt:lpstr>PS: robot.txt</vt:lpstr>
      <vt:lpstr>PS: Scrapy recommended further reading</vt:lpstr>
      <vt:lpstr>PS: Javascript</vt:lpstr>
      <vt:lpstr>PS: Javascript</vt:lpstr>
      <vt:lpstr>PS: Scaling</vt:lpstr>
      <vt:lpstr>PS: Scaling</vt:lpstr>
      <vt:lpstr>PS: More web scraping</vt:lpstr>
      <vt:lpstr>PS: Even more web scraping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</dc:title>
  <dc:creator>phess</dc:creator>
  <cp:lastModifiedBy>phess</cp:lastModifiedBy>
  <cp:revision>382</cp:revision>
  <dcterms:created xsi:type="dcterms:W3CDTF">2019-05-14T08:21:38Z</dcterms:created>
  <dcterms:modified xsi:type="dcterms:W3CDTF">2019-09-08T20:44:33Z</dcterms:modified>
</cp:coreProperties>
</file>